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257" r:id="rId3"/>
    <p:sldId id="256" r:id="rId5"/>
    <p:sldId id="258" r:id="rId6"/>
    <p:sldId id="260" r:id="rId7"/>
    <p:sldId id="259" r:id="rId8"/>
    <p:sldId id="323" r:id="rId9"/>
    <p:sldId id="437" r:id="rId10"/>
    <p:sldId id="436" r:id="rId11"/>
    <p:sldId id="438" r:id="rId12"/>
    <p:sldId id="439" r:id="rId13"/>
    <p:sldId id="440" r:id="rId14"/>
    <p:sldId id="441" r:id="rId15"/>
    <p:sldId id="276" r:id="rId16"/>
    <p:sldId id="261" r:id="rId17"/>
    <p:sldId id="468" r:id="rId18"/>
    <p:sldId id="469" r:id="rId19"/>
    <p:sldId id="470" r:id="rId20"/>
    <p:sldId id="474" r:id="rId21"/>
    <p:sldId id="471" r:id="rId22"/>
    <p:sldId id="472" r:id="rId23"/>
    <p:sldId id="475" r:id="rId24"/>
    <p:sldId id="473" r:id="rId25"/>
    <p:sldId id="271"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3D"/>
    <a:srgbClr val="8EAD47"/>
    <a:srgbClr val="FFFFFA"/>
    <a:srgbClr val="FFFBF5"/>
    <a:srgbClr val="FFFFFF"/>
    <a:srgbClr val="00D473"/>
    <a:srgbClr val="00BA69"/>
    <a:srgbClr val="009457"/>
    <a:srgbClr val="00A867"/>
    <a:srgbClr val="0088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82" d="100"/>
          <a:sy n="82" d="100"/>
        </p:scale>
        <p:origin x="773" y="350"/>
      </p:cViewPr>
      <p:guideLst>
        <p:guide orient="horz" pos="2125"/>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78.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微软雅黑" panose="020B0503020204020204" charset="-122"/>
              </a:rPr>
            </a:fld>
            <a:endParaRPr lang="zh-CN" altLang="en-US">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微软雅黑" panose="020B0503020204020204" charset="-122"/>
              </a:rPr>
            </a:fld>
            <a:endParaRPr lang="zh-CN" altLang="en-US">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panose="020B0503020204020204" charset="-122"/>
      </a:defRPr>
    </a:lvl1pPr>
    <a:lvl2pPr marL="457200" algn="l" defTabSz="914400" rtl="0" eaLnBrk="1" latinLnBrk="0" hangingPunct="1">
      <a:defRPr sz="1200" kern="1200">
        <a:solidFill>
          <a:schemeClr val="tx1"/>
        </a:solidFill>
        <a:latin typeface="+mn-lt"/>
        <a:ea typeface="+mn-ea"/>
        <a:cs typeface="微软雅黑" panose="020B0503020204020204" charset="-122"/>
      </a:defRPr>
    </a:lvl2pPr>
    <a:lvl3pPr marL="914400" algn="l" defTabSz="914400" rtl="0" eaLnBrk="1" latinLnBrk="0" hangingPunct="1">
      <a:defRPr sz="1200" kern="1200">
        <a:solidFill>
          <a:schemeClr val="tx1"/>
        </a:solidFill>
        <a:latin typeface="+mn-lt"/>
        <a:ea typeface="+mn-ea"/>
        <a:cs typeface="微软雅黑" panose="020B0503020204020204" charset="-122"/>
      </a:defRPr>
    </a:lvl3pPr>
    <a:lvl4pPr marL="1371600" algn="l" defTabSz="914400" rtl="0" eaLnBrk="1" latinLnBrk="0" hangingPunct="1">
      <a:defRPr sz="1200" kern="1200">
        <a:solidFill>
          <a:schemeClr val="tx1"/>
        </a:solidFill>
        <a:latin typeface="+mn-lt"/>
        <a:ea typeface="+mn-ea"/>
        <a:cs typeface="微软雅黑" panose="020B0503020204020204" charset="-122"/>
      </a:defRPr>
    </a:lvl4pPr>
    <a:lvl5pPr marL="1828800" algn="l" defTabSz="914400" rtl="0" eaLnBrk="1" latinLnBrk="0" hangingPunct="1">
      <a:defRPr sz="1200" kern="1200">
        <a:solidFill>
          <a:schemeClr val="tx1"/>
        </a:solidFill>
        <a:latin typeface="+mn-lt"/>
        <a:ea typeface="+mn-ea"/>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主观体验法要求被试报告其直接感受到的经验，其测量方法是用标准化的量表来测量被试的情绪体验。</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fontAlgn="auto">
              <a:lnSpc>
                <a:spcPct val="150000"/>
              </a:lnSpc>
              <a:buFont typeface="Wingdings" panose="05000000000000000000" charset="0"/>
              <a:buNone/>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a:solidFill>
                <a:schemeClr val="bg1"/>
              </a:solidFill>
              <a:latin typeface="+mj-ea"/>
              <a:ea typeface="+mj-ea"/>
              <a:cs typeface="+mj-ea"/>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微软雅黑" panose="020B0503020204020204" charset="-122"/>
                <a:cs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微软雅黑" panose="020B0503020204020204" charset="-122"/>
                <a:cs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微软雅黑" panose="020B0503020204020204" charset="-122"/>
                <a:cs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微软雅黑" panose="020B0503020204020204" charset="-122"/>
          <a:ea typeface="+mj-ea"/>
          <a:cs typeface="微软雅黑" panose="020B0503020204020204"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微软雅黑" panose="020B0503020204020204" charset="-122"/>
          <a:ea typeface="+mn-ea"/>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image" Target="../media/image2.png"/><Relationship Id="rId2" Type="http://schemas.openxmlformats.org/officeDocument/2006/relationships/tags" Target="../tags/tag119.xml"/><Relationship Id="rId1" Type="http://schemas.openxmlformats.org/officeDocument/2006/relationships/tags" Target="../tags/tag118.xml"/></Relationships>
</file>

<file path=ppt/slides/_rels/slide1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27.xml"/><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image" Target="../media/image2.png"/><Relationship Id="rId2" Type="http://schemas.openxmlformats.org/officeDocument/2006/relationships/tags" Target="../tags/tag124.xml"/><Relationship Id="rId12" Type="http://schemas.openxmlformats.org/officeDocument/2006/relationships/notesSlide" Target="../notesSlides/notesSlide9.xml"/><Relationship Id="rId11" Type="http://schemas.openxmlformats.org/officeDocument/2006/relationships/slideLayout" Target="../slideLayouts/slideLayout1.xml"/><Relationship Id="rId10" Type="http://schemas.openxmlformats.org/officeDocument/2006/relationships/tags" Target="../tags/tag128.xml"/><Relationship Id="rId1" Type="http://schemas.openxmlformats.org/officeDocument/2006/relationships/tags" Target="../tags/tag123.xml"/></Relationships>
</file>

<file path=ppt/slides/_rels/slide1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10.png"/><Relationship Id="rId7" Type="http://schemas.microsoft.com/office/2007/relationships/media" Target="../media/media2.mp3"/><Relationship Id="rId6" Type="http://schemas.openxmlformats.org/officeDocument/2006/relationships/audio" Target="../media/media2.mp3"/><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image" Target="../media/image2.png"/><Relationship Id="rId2" Type="http://schemas.openxmlformats.org/officeDocument/2006/relationships/tags" Target="../tags/tag130.xml"/><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tags" Target="../tags/tag12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38.xml"/><Relationship Id="rId6" Type="http://schemas.openxmlformats.org/officeDocument/2006/relationships/image" Target="../media/image11.jpeg"/><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2.png"/><Relationship Id="rId2" Type="http://schemas.openxmlformats.org/officeDocument/2006/relationships/tags" Target="../tags/tag135.xml"/><Relationship Id="rId1" Type="http://schemas.openxmlformats.org/officeDocument/2006/relationships/tags" Target="../tags/tag134.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image" Target="../media/image2.png"/><Relationship Id="rId2" Type="http://schemas.openxmlformats.org/officeDocument/2006/relationships/tags" Target="../tags/tag140.xml"/><Relationship Id="rId1" Type="http://schemas.openxmlformats.org/officeDocument/2006/relationships/tags" Target="../tags/tag139.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image" Target="../media/image2.png"/><Relationship Id="rId2" Type="http://schemas.openxmlformats.org/officeDocument/2006/relationships/tags" Target="../tags/tag144.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tags" Target="../tags/tag151.xml"/><Relationship Id="rId6" Type="http://schemas.openxmlformats.org/officeDocument/2006/relationships/image" Target="../media/image12.png"/><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image" Target="../media/image2.png"/><Relationship Id="rId2" Type="http://schemas.openxmlformats.org/officeDocument/2006/relationships/tags" Target="../tags/tag148.xml"/><Relationship Id="rId1" Type="http://schemas.openxmlformats.org/officeDocument/2006/relationships/tags" Target="../tags/tag147.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image" Target="../media/image2.png"/><Relationship Id="rId2" Type="http://schemas.openxmlformats.org/officeDocument/2006/relationships/tags" Target="../tags/tag153.xml"/><Relationship Id="rId1" Type="http://schemas.openxmlformats.org/officeDocument/2006/relationships/tags" Target="../tags/tag15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tags" Target="../tags/tag159.xml"/><Relationship Id="rId5" Type="http://schemas.openxmlformats.org/officeDocument/2006/relationships/image" Target="../media/image13.jpeg"/><Relationship Id="rId4" Type="http://schemas.openxmlformats.org/officeDocument/2006/relationships/tags" Target="../tags/tag158.xml"/><Relationship Id="rId3" Type="http://schemas.openxmlformats.org/officeDocument/2006/relationships/image" Target="../media/image2.png"/><Relationship Id="rId2" Type="http://schemas.openxmlformats.org/officeDocument/2006/relationships/tags" Target="../tags/tag157.xml"/><Relationship Id="rId1" Type="http://schemas.openxmlformats.org/officeDocument/2006/relationships/tags" Target="../tags/tag156.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image" Target="../media/image2.png"/><Relationship Id="rId2" Type="http://schemas.openxmlformats.org/officeDocument/2006/relationships/tags" Target="../tags/tag161.xml"/><Relationship Id="rId1" Type="http://schemas.openxmlformats.org/officeDocument/2006/relationships/tags" Target="../tags/tag160.xml"/></Relationships>
</file>

<file path=ppt/slides/_rels/slide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0" Type="http://schemas.openxmlformats.org/officeDocument/2006/relationships/notesSlide" Target="../notesSlides/notesSlide2.xml"/><Relationship Id="rId2" Type="http://schemas.openxmlformats.org/officeDocument/2006/relationships/tags" Target="../tags/tag65.xml"/><Relationship Id="rId19" Type="http://schemas.openxmlformats.org/officeDocument/2006/relationships/slideLayout" Target="../slideLayouts/slideLayout1.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8.xml"/><Relationship Id="rId5" Type="http://schemas.openxmlformats.org/officeDocument/2006/relationships/image" Target="../media/image1.png"/><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image" Target="../media/image2.png"/><Relationship Id="rId2" Type="http://schemas.openxmlformats.org/officeDocument/2006/relationships/tags" Target="../tags/tag170.xml"/><Relationship Id="rId1" Type="http://schemas.openxmlformats.org/officeDocument/2006/relationships/tags" Target="../tags/tag169.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image" Target="../media/image2.png"/><Relationship Id="rId2" Type="http://schemas.openxmlformats.org/officeDocument/2006/relationships/tags" Target="../tags/tag174.xml"/><Relationship Id="rId1" Type="http://schemas.openxmlformats.org/officeDocument/2006/relationships/tags" Target="../tags/tag17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6.xml"/><Relationship Id="rId5" Type="http://schemas.openxmlformats.org/officeDocument/2006/relationships/image" Target="../media/image1.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2.png"/><Relationship Id="rId2" Type="http://schemas.openxmlformats.org/officeDocument/2006/relationships/tags" Target="../tags/tag88.xml"/><Relationship Id="rId1" Type="http://schemas.openxmlformats.org/officeDocument/2006/relationships/tags" Target="../tags/tag8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6.xml"/><Relationship Id="rId5" Type="http://schemas.openxmlformats.org/officeDocument/2006/relationships/image" Target="../media/image1.png"/><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2.png"/><Relationship Id="rId2" Type="http://schemas.openxmlformats.org/officeDocument/2006/relationships/tags" Target="../tags/tag98.xml"/><Relationship Id="rId1" Type="http://schemas.openxmlformats.org/officeDocument/2006/relationships/tags" Target="../tags/tag97.xml"/></Relationships>
</file>

<file path=ppt/slides/_rels/slide7.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tiff"/><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2.png"/><Relationship Id="rId2" Type="http://schemas.openxmlformats.org/officeDocument/2006/relationships/tags" Target="../tags/tag103.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102.xml"/></Relationships>
</file>

<file path=ppt/slides/_rels/slide8.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image" Target="../media/image7.png"/><Relationship Id="rId7" Type="http://schemas.openxmlformats.org/officeDocument/2006/relationships/tags" Target="../tags/tag111.xml"/><Relationship Id="rId6" Type="http://schemas.openxmlformats.org/officeDocument/2006/relationships/image" Target="../media/image6.jpe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image" Target="../media/image2.png"/><Relationship Id="rId2" Type="http://schemas.openxmlformats.org/officeDocument/2006/relationships/tags" Target="../tags/tag108.xml"/><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tags" Target="../tags/tag10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7.xml"/><Relationship Id="rId7" Type="http://schemas.openxmlformats.org/officeDocument/2006/relationships/image" Target="../media/image8.jpeg"/><Relationship Id="rId6" Type="http://schemas.openxmlformats.org/officeDocument/2006/relationships/image" Target="../media/image4.jpe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image" Target="../media/image2.png"/><Relationship Id="rId2" Type="http://schemas.openxmlformats.org/officeDocument/2006/relationships/tags" Target="../tags/tag114.xml"/><Relationship Id="rId10" Type="http://schemas.openxmlformats.org/officeDocument/2006/relationships/notesSlide" Target="../notesSlides/notesSlide7.xml"/><Relationship Id="rId1" Type="http://schemas.openxmlformats.org/officeDocument/2006/relationships/tags" Target="../tags/tag1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4" name="矩形 3"/>
          <p:cNvSpPr/>
          <p:nvPr/>
        </p:nvSpPr>
        <p:spPr>
          <a:xfrm>
            <a:off x="-13970" y="1840230"/>
            <a:ext cx="12201525" cy="25196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6" name="图片 5" descr="校徽+南京师范大学"/>
          <p:cNvPicPr>
            <a:picLocks noChangeAspect="1"/>
          </p:cNvPicPr>
          <p:nvPr/>
        </p:nvPicPr>
        <p:blipFill>
          <a:blip r:embed="rId1"/>
          <a:srcRect t="33231" b="38380"/>
          <a:stretch>
            <a:fillRect/>
          </a:stretch>
        </p:blipFill>
        <p:spPr>
          <a:xfrm>
            <a:off x="4001135" y="743585"/>
            <a:ext cx="4171950" cy="837565"/>
          </a:xfrm>
          <a:prstGeom prst="rect">
            <a:avLst/>
          </a:prstGeom>
        </p:spPr>
      </p:pic>
      <p:sp>
        <p:nvSpPr>
          <p:cNvPr id="7" name="文本框 6"/>
          <p:cNvSpPr txBox="1"/>
          <p:nvPr/>
        </p:nvSpPr>
        <p:spPr>
          <a:xfrm>
            <a:off x="-278765" y="2722245"/>
            <a:ext cx="12747625" cy="706755"/>
          </a:xfrm>
          <a:prstGeom prst="rect">
            <a:avLst/>
          </a:prstGeom>
          <a:noFill/>
        </p:spPr>
        <p:txBody>
          <a:bodyPr wrap="square" rtlCol="0">
            <a:spAutoFit/>
          </a:bodyPr>
          <a:lstStyle/>
          <a:p>
            <a:pPr algn="ctr"/>
            <a:r>
              <a:rPr lang="zh-CN" altLang="en-US" sz="4000" b="1">
                <a:solidFill>
                  <a:schemeClr val="bg1"/>
                </a:solidFill>
                <a:latin typeface="+mj-ea"/>
                <a:ea typeface="+mj-ea"/>
                <a:cs typeface="+mj-ea"/>
              </a:rPr>
              <a:t>项目进展</a:t>
            </a:r>
            <a:r>
              <a:rPr lang="zh-CN" altLang="en-US" sz="4000" b="1">
                <a:solidFill>
                  <a:schemeClr val="bg1"/>
                </a:solidFill>
                <a:latin typeface="+mj-ea"/>
                <a:ea typeface="+mj-ea"/>
                <a:cs typeface="+mj-ea"/>
              </a:rPr>
              <a:t>汇报</a:t>
            </a:r>
            <a:endParaRPr lang="zh-CN" altLang="en-US" sz="4000" b="1">
              <a:solidFill>
                <a:schemeClr val="bg1"/>
              </a:solidFill>
              <a:latin typeface="+mj-ea"/>
              <a:ea typeface="+mj-ea"/>
              <a:cs typeface="+mj-ea"/>
            </a:endParaRPr>
          </a:p>
        </p:txBody>
      </p:sp>
      <p:sp>
        <p:nvSpPr>
          <p:cNvPr id="14" name="文本框 13"/>
          <p:cNvSpPr txBox="1"/>
          <p:nvPr>
            <p:custDataLst>
              <p:tags r:id="rId2"/>
            </p:custDataLst>
          </p:nvPr>
        </p:nvSpPr>
        <p:spPr>
          <a:xfrm>
            <a:off x="4217670" y="5248910"/>
            <a:ext cx="3793490" cy="1383665"/>
          </a:xfrm>
          <a:prstGeom prst="rect">
            <a:avLst/>
          </a:prstGeom>
          <a:noFill/>
        </p:spPr>
        <p:txBody>
          <a:bodyPr wrap="square" rtlCol="0">
            <a:spAutoFit/>
          </a:bodyPr>
          <a:lstStyle/>
          <a:p>
            <a:pPr indent="0" algn="ctr" fontAlgn="auto">
              <a:lnSpc>
                <a:spcPct val="150000"/>
              </a:lnSpc>
            </a:pPr>
            <a:r>
              <a:rPr lang="zh-CN" altLang="en-US" sz="2800" b="1">
                <a:solidFill>
                  <a:schemeClr val="tx1">
                    <a:lumMod val="65000"/>
                    <a:lumOff val="35000"/>
                  </a:schemeClr>
                </a:solidFill>
                <a:cs typeface="微软雅黑" panose="020B0503020204020204" charset="-122"/>
              </a:rPr>
              <a:t>汇报人：</a:t>
            </a:r>
            <a:r>
              <a:rPr lang="zh-CN" altLang="en-US" sz="2800" b="1">
                <a:solidFill>
                  <a:schemeClr val="tx1">
                    <a:lumMod val="65000"/>
                    <a:lumOff val="35000"/>
                  </a:schemeClr>
                </a:solidFill>
                <a:cs typeface="微软雅黑" panose="020B0503020204020204" charset="-122"/>
              </a:rPr>
              <a:t>祁子暘</a:t>
            </a:r>
            <a:endParaRPr lang="zh-CN" altLang="en-US" sz="2800" b="1">
              <a:solidFill>
                <a:schemeClr val="tx1">
                  <a:lumMod val="65000"/>
                  <a:lumOff val="35000"/>
                </a:schemeClr>
              </a:solidFill>
              <a:cs typeface="微软雅黑" panose="020B0503020204020204" charset="-122"/>
            </a:endParaRPr>
          </a:p>
          <a:p>
            <a:pPr indent="0" algn="ctr" fontAlgn="auto">
              <a:lnSpc>
                <a:spcPct val="150000"/>
              </a:lnSpc>
            </a:pPr>
            <a:r>
              <a:rPr lang="en-US" sz="2800" b="1">
                <a:solidFill>
                  <a:schemeClr val="tx1">
                    <a:lumMod val="65000"/>
                    <a:lumOff val="35000"/>
                  </a:schemeClr>
                </a:solidFill>
                <a:cs typeface="微软雅黑" panose="020B0503020204020204" charset="-122"/>
              </a:rPr>
              <a:t>2024.7.10</a:t>
            </a:r>
            <a:endParaRPr lang="en-US" sz="2800" b="1">
              <a:solidFill>
                <a:schemeClr val="tx1">
                  <a:lumMod val="65000"/>
                  <a:lumOff val="35000"/>
                </a:schemeClr>
              </a:solidFill>
              <a:cs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929630"/>
          </a:xfrm>
          <a:prstGeom prst="rect">
            <a:avLst/>
          </a:prstGeom>
          <a:noFill/>
        </p:spPr>
        <p:txBody>
          <a:bodyPr wrap="square" rtlCol="0">
            <a:noAutofit/>
          </a:bodyPr>
          <a:lstStyle/>
          <a:p>
            <a:pPr indent="0" fontAlgn="auto">
              <a:lnSpc>
                <a:spcPct val="150000"/>
              </a:lnSpc>
            </a:pPr>
            <a:r>
              <a:rPr lang="zh-CN" altLang="en-US" sz="2000" b="1">
                <a:cs typeface="微软雅黑" panose="020B0503020204020204" charset="-122"/>
              </a:rPr>
              <a:t>不同材料之间的不同点</a:t>
            </a:r>
            <a:endParaRPr lang="zh-CN" altLang="en-US" sz="2000" b="1">
              <a:cs typeface="微软雅黑" panose="020B0503020204020204" charset="-122"/>
            </a:endParaRPr>
          </a:p>
          <a:p>
            <a:pPr indent="0" fontAlgn="auto">
              <a:lnSpc>
                <a:spcPct val="150000"/>
              </a:lnSpc>
            </a:pPr>
            <a:r>
              <a:rPr lang="en-US" altLang="zh-CN" sz="2000" b="1">
                <a:cs typeface="微软雅黑" panose="020B0503020204020204" charset="-122"/>
              </a:rPr>
              <a:t>1. </a:t>
            </a:r>
            <a:r>
              <a:rPr lang="zh-CN" altLang="en-US" sz="2000" b="1">
                <a:cs typeface="微软雅黑" panose="020B0503020204020204" charset="-122"/>
              </a:rPr>
              <a:t>在情感类别（</a:t>
            </a:r>
            <a:r>
              <a:rPr lang="en-US" altLang="zh-CN" sz="2000" b="1">
                <a:cs typeface="微软雅黑" panose="020B0503020204020204" charset="-122"/>
              </a:rPr>
              <a:t>emotion catagories</a:t>
            </a:r>
            <a:r>
              <a:rPr lang="zh-CN" altLang="en-US" sz="2000" b="1">
                <a:cs typeface="微软雅黑" panose="020B0503020204020204" charset="-122"/>
              </a:rPr>
              <a:t>）存在</a:t>
            </a:r>
            <a:r>
              <a:rPr lang="zh-CN" altLang="en-US" sz="2000" b="1">
                <a:cs typeface="微软雅黑" panose="020B0503020204020204" charset="-122"/>
              </a:rPr>
              <a:t>不同。</a:t>
            </a:r>
            <a:endParaRPr lang="zh-CN" altLang="en-US" sz="2000" b="1">
              <a:cs typeface="微软雅黑" panose="020B0503020204020204" charset="-122"/>
            </a:endParaRPr>
          </a:p>
          <a:p>
            <a:pPr indent="0" fontAlgn="auto">
              <a:lnSpc>
                <a:spcPct val="150000"/>
              </a:lnSpc>
            </a:pPr>
            <a:r>
              <a:rPr lang="zh-CN" altLang="en-US" sz="2000" b="1">
                <a:cs typeface="微软雅黑" panose="020B0503020204020204" charset="-122"/>
              </a:rPr>
              <a:t>解释：</a:t>
            </a:r>
            <a:endParaRPr lang="zh-CN" altLang="en-US" sz="2000" b="1">
              <a:cs typeface="微软雅黑" panose="020B0503020204020204" charset="-122"/>
            </a:endParaRPr>
          </a:p>
          <a:p>
            <a:pPr indent="0" fontAlgn="auto">
              <a:lnSpc>
                <a:spcPct val="150000"/>
              </a:lnSpc>
            </a:pPr>
            <a:r>
              <a:rPr lang="zh-CN" altLang="en-US" sz="2000">
                <a:cs typeface="微软雅黑" panose="020B0503020204020204" charset="-122"/>
              </a:rPr>
              <a:t>情绪以不同方式表达的程度是不同</a:t>
            </a:r>
            <a:r>
              <a:rPr lang="zh-CN" altLang="en-US" sz="2000">
                <a:cs typeface="微软雅黑" panose="020B0503020204020204" charset="-122"/>
              </a:rPr>
              <a:t>的。感激之情很难从面部和声音中表达出来，但很容易通过触觉接触来检测; 敬畏可能更容易通过声音而不是面部表情来表达； 通过姿势和面部行为的结合可以最好地识别自豪感。</a:t>
            </a:r>
            <a:endParaRPr lang="zh-CN" altLang="en-US" sz="2000">
              <a:cs typeface="微软雅黑" panose="020B0503020204020204" charset="-122"/>
            </a:endParaRPr>
          </a:p>
          <a:p>
            <a:pPr indent="0" fontAlgn="auto">
              <a:lnSpc>
                <a:spcPct val="150000"/>
              </a:lnSpc>
            </a:pPr>
            <a:endParaRPr lang="zh-CN" altLang="en-US" sz="2000">
              <a:cs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929630"/>
          </a:xfrm>
          <a:prstGeom prst="rect">
            <a:avLst/>
          </a:prstGeom>
          <a:noFill/>
        </p:spPr>
        <p:txBody>
          <a:bodyPr wrap="square" rtlCol="0">
            <a:noAutofit/>
          </a:bodyPr>
          <a:lstStyle/>
          <a:p>
            <a:pPr indent="0" fontAlgn="auto">
              <a:lnSpc>
                <a:spcPct val="150000"/>
              </a:lnSpc>
            </a:pPr>
            <a:r>
              <a:rPr lang="zh-CN" altLang="en-US" sz="2000" b="1">
                <a:cs typeface="微软雅黑" panose="020B0503020204020204" charset="-122"/>
              </a:rPr>
              <a:t>不同材料之间的不同点</a:t>
            </a:r>
            <a:endParaRPr lang="zh-CN" altLang="en-US" sz="2000" b="1">
              <a:cs typeface="微软雅黑" panose="020B0503020204020204" charset="-122"/>
            </a:endParaRPr>
          </a:p>
          <a:p>
            <a:pPr indent="0" fontAlgn="auto">
              <a:lnSpc>
                <a:spcPct val="150000"/>
              </a:lnSpc>
            </a:pPr>
            <a:r>
              <a:rPr lang="en-US" altLang="zh-CN" sz="2000" b="1">
                <a:cs typeface="微软雅黑" panose="020B0503020204020204" charset="-122"/>
              </a:rPr>
              <a:t>1. </a:t>
            </a:r>
            <a:r>
              <a:rPr lang="zh-CN" altLang="en-US" sz="2000" b="1">
                <a:cs typeface="微软雅黑" panose="020B0503020204020204" charset="-122"/>
              </a:rPr>
              <a:t>在情感类别（</a:t>
            </a:r>
            <a:r>
              <a:rPr lang="en-US" altLang="zh-CN" sz="2000" b="1">
                <a:cs typeface="微软雅黑" panose="020B0503020204020204" charset="-122"/>
              </a:rPr>
              <a:t>emotion catagories</a:t>
            </a:r>
            <a:r>
              <a:rPr lang="zh-CN" altLang="en-US" sz="2000" b="1">
                <a:cs typeface="微软雅黑" panose="020B0503020204020204" charset="-122"/>
              </a:rPr>
              <a:t>）存在</a:t>
            </a:r>
            <a:r>
              <a:rPr lang="zh-CN" altLang="en-US" sz="2000" b="1">
                <a:cs typeface="微软雅黑" panose="020B0503020204020204" charset="-122"/>
              </a:rPr>
              <a:t>不同。</a:t>
            </a:r>
            <a:endParaRPr lang="zh-CN" altLang="en-US" sz="2000" b="1">
              <a:cs typeface="微软雅黑" panose="020B0503020204020204" charset="-122"/>
            </a:endParaRPr>
          </a:p>
          <a:p>
            <a:pPr indent="0" fontAlgn="auto">
              <a:lnSpc>
                <a:spcPct val="150000"/>
              </a:lnSpc>
            </a:pPr>
            <a:endParaRPr lang="zh-CN" altLang="en-US" sz="2000">
              <a:cs typeface="微软雅黑" panose="020B0503020204020204" charset="-122"/>
            </a:endParaRPr>
          </a:p>
        </p:txBody>
      </p:sp>
      <p:pic>
        <p:nvPicPr>
          <p:cNvPr id="2" name="7月9日 (1)">
            <a:hlinkClick r:id="" action="ppaction://media"/>
          </p:cNvPr>
          <p:cNvPicPr/>
          <p:nvPr>
            <a:videoFile r:link="rId6"/>
            <p:extLst>
              <p:ext uri="{DAA4B4D4-6D71-4841-9C94-3DE7FCFB9230}">
                <p14:media xmlns:p14="http://schemas.microsoft.com/office/powerpoint/2010/main" r:embed="rId7"/>
              </p:ext>
            </p:extLst>
            <p:custDataLst>
              <p:tags r:id="rId8"/>
            </p:custDataLst>
          </p:nvPr>
        </p:nvPicPr>
        <p:blipFill>
          <a:blip r:embed="rId9"/>
          <a:stretch>
            <a:fillRect/>
          </a:stretch>
        </p:blipFill>
        <p:spPr>
          <a:xfrm>
            <a:off x="1700530" y="2060575"/>
            <a:ext cx="8801100" cy="4102735"/>
          </a:xfrm>
          <a:prstGeom prst="rect">
            <a:avLst/>
          </a:prstGeom>
        </p:spPr>
      </p:pic>
    </p:spTree>
    <p:custDataLst>
      <p:tags r:id="rId10"/>
    </p:custDataLst>
  </p:cSld>
  <p:clrMapOvr>
    <a:masterClrMapping/>
  </p:clrMapOvr>
  <p:timing>
    <p:tnLst>
      <p:par>
        <p:cTn id="1" dur="indefinite" restart="never" nodeType="tmRoot">
          <p:childTnLst>
            <p:video fullScrn="0">
              <p:cMediaNode mute="1">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929630"/>
          </a:xfrm>
          <a:prstGeom prst="rect">
            <a:avLst/>
          </a:prstGeom>
          <a:noFill/>
        </p:spPr>
        <p:txBody>
          <a:bodyPr wrap="square" rtlCol="0">
            <a:noAutofit/>
          </a:bodyPr>
          <a:lstStyle/>
          <a:p>
            <a:pPr indent="0" fontAlgn="auto">
              <a:lnSpc>
                <a:spcPct val="150000"/>
              </a:lnSpc>
            </a:pPr>
            <a:r>
              <a:rPr lang="zh-CN" altLang="en-US" sz="2000" b="1">
                <a:cs typeface="微软雅黑" panose="020B0503020204020204" charset="-122"/>
              </a:rPr>
              <a:t>不同材料之间的不同点</a:t>
            </a:r>
            <a:endParaRPr lang="zh-CN" altLang="en-US" sz="2000" b="1">
              <a:cs typeface="微软雅黑" panose="020B0503020204020204" charset="-122"/>
            </a:endParaRPr>
          </a:p>
          <a:p>
            <a:pPr indent="0" fontAlgn="auto">
              <a:lnSpc>
                <a:spcPct val="150000"/>
              </a:lnSpc>
            </a:pPr>
            <a:r>
              <a:rPr lang="en-US" altLang="zh-CN" sz="2000" b="1">
                <a:cs typeface="微软雅黑" panose="020B0503020204020204" charset="-122"/>
              </a:rPr>
              <a:t>1. </a:t>
            </a:r>
            <a:r>
              <a:rPr lang="zh-CN" altLang="en-US" sz="2000" b="1">
                <a:cs typeface="微软雅黑" panose="020B0503020204020204" charset="-122"/>
              </a:rPr>
              <a:t>在情感类别（</a:t>
            </a:r>
            <a:r>
              <a:rPr lang="en-US" altLang="zh-CN" sz="2000" b="1">
                <a:cs typeface="微软雅黑" panose="020B0503020204020204" charset="-122"/>
              </a:rPr>
              <a:t>emotion catagories</a:t>
            </a:r>
            <a:r>
              <a:rPr lang="zh-CN" altLang="en-US" sz="2000" b="1">
                <a:cs typeface="微软雅黑" panose="020B0503020204020204" charset="-122"/>
              </a:rPr>
              <a:t>）存在</a:t>
            </a:r>
            <a:r>
              <a:rPr lang="zh-CN" altLang="en-US" sz="2000" b="1">
                <a:cs typeface="微软雅黑" panose="020B0503020204020204" charset="-122"/>
              </a:rPr>
              <a:t>不同。</a:t>
            </a:r>
            <a:endParaRPr lang="zh-CN" altLang="en-US" sz="2000" b="1">
              <a:cs typeface="微软雅黑" panose="020B0503020204020204" charset="-122"/>
            </a:endParaRPr>
          </a:p>
          <a:p>
            <a:pPr indent="0" fontAlgn="auto">
              <a:lnSpc>
                <a:spcPct val="150000"/>
              </a:lnSpc>
            </a:pPr>
            <a:endParaRPr lang="zh-CN" altLang="en-US" sz="2000">
              <a:cs typeface="微软雅黑" panose="020B0503020204020204" charset="-122"/>
            </a:endParaRPr>
          </a:p>
        </p:txBody>
      </p:sp>
      <p:pic>
        <p:nvPicPr>
          <p:cNvPr id="5" name="7月9日 (1)(1)">
            <a:hlinkClick r:id="" action="ppaction://media"/>
          </p:cNvPr>
          <p:cNvPicPr/>
          <p:nvPr>
            <a:audioFile r:link="rId6"/>
            <p:extLst>
              <p:ext uri="{DAA4B4D4-6D71-4841-9C94-3DE7FCFB9230}">
                <p14:media xmlns:p14="http://schemas.microsoft.com/office/powerpoint/2010/main" r:embed="rId7"/>
              </p:ext>
            </p:extLst>
          </p:nvPr>
        </p:nvPicPr>
        <p:blipFill>
          <a:blip r:embed="rId8"/>
          <a:stretch>
            <a:fillRect/>
          </a:stretch>
        </p:blipFill>
        <p:spPr>
          <a:xfrm>
            <a:off x="5889625" y="3222625"/>
            <a:ext cx="412750" cy="412750"/>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9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2" name="文本框 1"/>
          <p:cNvSpPr txBox="1"/>
          <p:nvPr/>
        </p:nvSpPr>
        <p:spPr>
          <a:xfrm>
            <a:off x="6237605" y="890270"/>
            <a:ext cx="5653405" cy="563118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400" b="1">
                <a:cs typeface="微软雅黑" panose="020B0503020204020204" charset="-122"/>
              </a:rPr>
              <a:t>2. </a:t>
            </a:r>
            <a:r>
              <a:rPr lang="zh-CN" altLang="en-US" sz="2400" b="1">
                <a:cs typeface="微软雅黑" panose="020B0503020204020204" charset="-122"/>
              </a:rPr>
              <a:t>方法上的不同</a:t>
            </a:r>
            <a:endParaRPr lang="zh-CN" altLang="en-US" sz="2400" b="1">
              <a:cs typeface="微软雅黑" panose="020B0503020204020204" charset="-122"/>
            </a:endParaRPr>
          </a:p>
          <a:p>
            <a:pPr indent="0" fontAlgn="auto">
              <a:lnSpc>
                <a:spcPct val="150000"/>
              </a:lnSpc>
              <a:buFont typeface="Wingdings" panose="05000000000000000000" charset="0"/>
              <a:buNone/>
            </a:pPr>
            <a:r>
              <a:rPr lang="zh-CN" altLang="en-US" sz="2400">
                <a:cs typeface="微软雅黑" panose="020B0503020204020204" charset="-122"/>
              </a:rPr>
              <a:t>在进行跨文化方面的情感诱发研究时，作者开始采用</a:t>
            </a:r>
            <a:r>
              <a:rPr lang="en-US" altLang="zh-CN" sz="2400">
                <a:cs typeface="微软雅黑" panose="020B0503020204020204" charset="-122"/>
              </a:rPr>
              <a:t>PPCA</a:t>
            </a:r>
            <a:r>
              <a:rPr lang="zh-CN" altLang="en-US" sz="2400">
                <a:cs typeface="微软雅黑" panose="020B0503020204020204" charset="-122"/>
              </a:rPr>
              <a:t>的方法来对不同文化背景下人群的反应数据进行</a:t>
            </a:r>
            <a:r>
              <a:rPr lang="zh-CN" altLang="en-US" sz="2400">
                <a:cs typeface="微软雅黑" panose="020B0503020204020204" charset="-122"/>
              </a:rPr>
              <a:t>分析。</a:t>
            </a:r>
            <a:endParaRPr lang="zh-CN" altLang="en-US" sz="2400">
              <a:cs typeface="微软雅黑" panose="020B0503020204020204" charset="-122"/>
            </a:endParaRPr>
          </a:p>
          <a:p>
            <a:pPr indent="0" fontAlgn="auto">
              <a:lnSpc>
                <a:spcPct val="150000"/>
              </a:lnSpc>
              <a:buFont typeface="Wingdings" panose="05000000000000000000" charset="0"/>
              <a:buNone/>
            </a:pPr>
            <a:r>
              <a:rPr lang="en-US" altLang="zh-CN" sz="2400">
                <a:cs typeface="微软雅黑" panose="020B0503020204020204" charset="-122"/>
              </a:rPr>
              <a:t>PPCA</a:t>
            </a:r>
            <a:r>
              <a:rPr lang="zh-CN" altLang="en-US" sz="2400">
                <a:cs typeface="微软雅黑" panose="020B0503020204020204" charset="-122"/>
              </a:rPr>
              <a:t>（主保留成分分析）通过提取属性（此处为情感判断）的线性组合，这些属性在测量不同组别</a:t>
            </a:r>
            <a:r>
              <a:rPr lang="zh-CN" altLang="en-US" sz="2400">
                <a:cs typeface="微软雅黑" panose="020B0503020204020204" charset="-122"/>
              </a:rPr>
              <a:t>在相同属性的两个数据集上最大程度地共变。 所得成分根据两个数据集之间的正协方差水平进行排序。</a:t>
            </a:r>
            <a:endParaRPr lang="zh-CN" altLang="en-US" sz="2400">
              <a:cs typeface="微软雅黑" panose="020B0503020204020204" charset="-122"/>
            </a:endParaRPr>
          </a:p>
        </p:txBody>
      </p:sp>
      <p:pic>
        <p:nvPicPr>
          <p:cNvPr id="3" name="图片 2" descr="微信截图_20240709180408"/>
          <p:cNvPicPr>
            <a:picLocks noChangeAspect="1"/>
          </p:cNvPicPr>
          <p:nvPr/>
        </p:nvPicPr>
        <p:blipFill>
          <a:blip r:embed="rId6"/>
          <a:stretch>
            <a:fillRect/>
          </a:stretch>
        </p:blipFill>
        <p:spPr>
          <a:xfrm>
            <a:off x="226060" y="2060575"/>
            <a:ext cx="5826760" cy="2778760"/>
          </a:xfrm>
          <a:prstGeom prst="rect">
            <a:avLst/>
          </a:prstGeom>
        </p:spPr>
      </p:pic>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50302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基本情绪理论和语义空间模型对比（源自</a:t>
            </a:r>
            <a:r>
              <a:rPr lang="en-US" altLang="zh-CN" sz="2400" dirty="0">
                <a:solidFill>
                  <a:srgbClr val="FF0000"/>
                </a:solidFill>
                <a:cs typeface="微软雅黑" panose="020B0503020204020204" charset="-122"/>
                <a:sym typeface="+mn-ea"/>
              </a:rPr>
              <a:t>Mapping the Passions: Toward a High-Dimensional Taxonomy of Emotional Experience and Expression</a:t>
            </a:r>
            <a:r>
              <a:rPr lang="zh-CN" altLang="en-US" sz="2400" dirty="0">
                <a:solidFill>
                  <a:schemeClr val="tx1"/>
                </a:solidFill>
                <a:cs typeface="微软雅黑" panose="020B0503020204020204" charset="-122"/>
                <a:sym typeface="+mn-ea"/>
              </a:rPr>
              <a:t>这篇文章。</a:t>
            </a:r>
            <a:endParaRPr lang="zh-CN" altLang="en-US" sz="2400" dirty="0">
              <a:solidFill>
                <a:schemeClr val="tx1"/>
              </a:solidFill>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dirty="0">
                <a:solidFill>
                  <a:schemeClr val="tx1"/>
                </a:solidFill>
                <a:cs typeface="微软雅黑" panose="020B0503020204020204" charset="-122"/>
                <a:sym typeface="+mn-ea"/>
              </a:rPr>
              <a:t>这是一篇综述性文章。主要介绍了之前使用基本情绪理论</a:t>
            </a:r>
            <a:r>
              <a:rPr lang="zh-CN" altLang="en-US" sz="2400" dirty="0">
                <a:solidFill>
                  <a:schemeClr val="tx1"/>
                </a:solidFill>
                <a:cs typeface="微软雅黑" panose="020B0503020204020204" charset="-122"/>
                <a:sym typeface="+mn-ea"/>
              </a:rPr>
              <a:t>的局限以及使用语义空间模型的优势还有未来的发展方向。</a:t>
            </a:r>
            <a:endParaRPr lang="zh-CN" altLang="en-US" sz="2400">
              <a:cs typeface="微软雅黑" panose="020B0503020204020204" charset="-122"/>
              <a:sym typeface="+mn-ea"/>
            </a:endParaRPr>
          </a:p>
          <a:p>
            <a:pPr marL="342900" indent="-342900" fontAlgn="auto">
              <a:lnSpc>
                <a:spcPct val="100000"/>
              </a:lnSpc>
              <a:buFont typeface="Wingdings" panose="05000000000000000000" charset="0"/>
              <a:buChar char="Ø"/>
            </a:pPr>
            <a:r>
              <a:rPr lang="zh-CN" altLang="en-US" sz="2400">
                <a:cs typeface="微软雅黑" panose="020B0503020204020204" charset="-122"/>
              </a:rPr>
              <a:t>基本情绪理论的历史追溯到</a:t>
            </a:r>
            <a:r>
              <a:rPr lang="en-US" altLang="zh-CN" sz="2400">
                <a:cs typeface="微软雅黑" panose="020B0503020204020204" charset="-122"/>
              </a:rPr>
              <a:t>1964</a:t>
            </a:r>
            <a:r>
              <a:rPr lang="zh-CN" altLang="en-US" sz="2400">
                <a:cs typeface="微软雅黑" panose="020B0503020204020204" charset="-122"/>
              </a:rPr>
              <a:t>年，Paul Ekman在新几内亚旅行时拍摄了</a:t>
            </a:r>
            <a:r>
              <a:rPr lang="en-US" altLang="zh-CN" sz="2400">
                <a:cs typeface="微软雅黑" panose="020B0503020204020204" charset="-122"/>
              </a:rPr>
              <a:t>6</a:t>
            </a:r>
            <a:r>
              <a:rPr lang="zh-CN" altLang="en-US" sz="2400">
                <a:cs typeface="微软雅黑" panose="020B0503020204020204" charset="-122"/>
              </a:rPr>
              <a:t>中情绪的典型面部表情照片：愤怒、厌恶、恐惧、悲伤、惊讶和开心。他试图发现这调查这些照片是否可以反映人们所认识的情感表达</a:t>
            </a:r>
            <a:r>
              <a:rPr lang="zh-CN" altLang="en-US" sz="2400">
                <a:cs typeface="微软雅黑" panose="020B0503020204020204" charset="-122"/>
              </a:rPr>
              <a:t>的共性。 定居在新几内亚高地的一个村庄后，埃克曼向当地村民讲述了针对这六种情感而量身定制的简短且适合文化的故事。 他的参与者从三张照片中选择了与每个故事最匹配的面部表情。 对于所有六种表达方式，儿童和成人的准确率徘徊在 80% 到 90% 之间。</a:t>
            </a:r>
            <a:endParaRPr lang="zh-CN" altLang="en-US" sz="2400">
              <a:cs typeface="微软雅黑" panose="020B0503020204020204" charset="-122"/>
            </a:endParaRPr>
          </a:p>
          <a:p>
            <a:pPr marL="342900" indent="-342900" fontAlgn="auto">
              <a:lnSpc>
                <a:spcPct val="100000"/>
              </a:lnSpc>
              <a:buFont typeface="Wingdings" panose="05000000000000000000" charset="0"/>
              <a:buChar char="Ø"/>
            </a:pPr>
            <a:r>
              <a:rPr lang="zh-CN" altLang="en-US" sz="2400">
                <a:cs typeface="微软雅黑" panose="020B0503020204020204" charset="-122"/>
              </a:rPr>
              <a:t>但随着情感科学的成熟，研究者发现对面部表情的判断并不具有那么强的普遍性。跨文化</a:t>
            </a:r>
            <a:r>
              <a:rPr lang="zh-CN" altLang="en-US" sz="2400">
                <a:cs typeface="微软雅黑" panose="020B0503020204020204" charset="-122"/>
              </a:rPr>
              <a:t>研究的证据以及对典型面部表情的判断会根据背景故事而发生变化</a:t>
            </a:r>
            <a:r>
              <a:rPr lang="zh-CN" altLang="en-US" sz="2400">
                <a:cs typeface="微软雅黑" panose="020B0503020204020204" charset="-122"/>
                <a:sym typeface="+mn-ea"/>
              </a:rPr>
              <a:t>以及关于情绪表达是否代表内心感受的问题， 社会意图或评价等</a:t>
            </a:r>
            <a:r>
              <a:rPr lang="zh-CN" altLang="en-US" sz="2400">
                <a:cs typeface="微软雅黑" panose="020B0503020204020204" charset="-122"/>
              </a:rPr>
              <a:t>证据。</a:t>
            </a:r>
            <a:endParaRPr lang="zh-CN" altLang="en-US" sz="2400">
              <a:cs typeface="微软雅黑" panose="020B0503020204020204" charset="-122"/>
            </a:endParaRPr>
          </a:p>
          <a:p>
            <a:pPr indent="0" fontAlgn="auto">
              <a:lnSpc>
                <a:spcPct val="100000"/>
              </a:lnSpc>
              <a:buFont typeface="Wingdings" panose="05000000000000000000" charset="0"/>
              <a:buNone/>
            </a:pPr>
            <a:endParaRPr lang="zh-CN" altLang="en-US" sz="2400">
              <a:cs typeface="微软雅黑" panose="020B0503020204020204" charset="-122"/>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011110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基本情绪理论的主要观点</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1. </a:t>
            </a:r>
            <a:r>
              <a:rPr lang="zh-CN" altLang="en-US" sz="2400">
                <a:cs typeface="微软雅黑" panose="020B0503020204020204" charset="-122"/>
                <a:sym typeface="+mn-ea"/>
              </a:rPr>
              <a:t>面部表情可以分为</a:t>
            </a:r>
            <a:r>
              <a:rPr lang="en-US" altLang="zh-CN" sz="2400">
                <a:cs typeface="微软雅黑" panose="020B0503020204020204" charset="-122"/>
                <a:sym typeface="+mn-ea"/>
              </a:rPr>
              <a:t>6</a:t>
            </a:r>
            <a:r>
              <a:rPr lang="zh-CN" altLang="en-US" sz="2400">
                <a:cs typeface="微软雅黑" panose="020B0503020204020204" charset="-122"/>
                <a:sym typeface="+mn-ea"/>
              </a:rPr>
              <a:t>个不同的</a:t>
            </a:r>
            <a:r>
              <a:rPr lang="zh-CN" altLang="en-US" sz="2400">
                <a:cs typeface="微软雅黑" panose="020B0503020204020204" charset="-122"/>
                <a:sym typeface="+mn-ea"/>
              </a:rPr>
              <a:t>类别。</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2. 6</a:t>
            </a:r>
            <a:r>
              <a:rPr lang="zh-CN" altLang="en-US" sz="2400">
                <a:cs typeface="微软雅黑" panose="020B0503020204020204" charset="-122"/>
                <a:sym typeface="+mn-ea"/>
              </a:rPr>
              <a:t>种表情所涉及的情感体验和所处的背景之间存在一一对应的关系，</a:t>
            </a:r>
            <a:r>
              <a:rPr lang="zh-CN" altLang="en-US" sz="2400">
                <a:cs typeface="微软雅黑" panose="020B0503020204020204" charset="-122"/>
                <a:sym typeface="+mn-ea"/>
              </a:rPr>
              <a:t>如受到侮辱必然会导致一个人表达愤怒，而发表公开演讲应该会导致面部表情恐惧。</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3.六种情绪中的每一种都是通过面部肌肉运动的典型模式来表达的</a:t>
            </a:r>
            <a:r>
              <a:rPr lang="zh-CN" altLang="en-US" sz="2400">
                <a:cs typeface="微软雅黑" panose="020B0503020204020204" charset="-122"/>
                <a:sym typeface="+mn-ea"/>
              </a:rPr>
              <a:t>。</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4. </a:t>
            </a:r>
            <a:r>
              <a:rPr lang="zh-CN" altLang="en-US" sz="2400">
                <a:cs typeface="微软雅黑" panose="020B0503020204020204" charset="-122"/>
                <a:sym typeface="+mn-ea"/>
              </a:rPr>
              <a:t>六种典型的情绪面部表情</a:t>
            </a:r>
            <a:r>
              <a:rPr lang="zh-CN" altLang="en-US" sz="2400">
                <a:cs typeface="微软雅黑" panose="020B0503020204020204" charset="-122"/>
                <a:sym typeface="+mn-ea"/>
              </a:rPr>
              <a:t>是离散的。</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但有关</a:t>
            </a:r>
            <a:r>
              <a:rPr lang="en-US" altLang="zh-CN" sz="2400">
                <a:cs typeface="微软雅黑" panose="020B0503020204020204" charset="-122"/>
                <a:sym typeface="+mn-ea"/>
              </a:rPr>
              <a:t>Barrett</a:t>
            </a:r>
            <a:r>
              <a:rPr lang="zh-CN" altLang="en-US" sz="2400">
                <a:cs typeface="微软雅黑" panose="020B0503020204020204" charset="-122"/>
                <a:sym typeface="+mn-ea"/>
              </a:rPr>
              <a:t>的多项研究展现了有关于基本情绪理论的局限性。她的研究反对了情绪只有六种类型的说法。认为情绪的类型有很多</a:t>
            </a:r>
            <a:r>
              <a:rPr lang="zh-CN" altLang="en-US" sz="2400">
                <a:cs typeface="微软雅黑" panose="020B0503020204020204" charset="-122"/>
                <a:sym typeface="+mn-ea"/>
              </a:rPr>
              <a:t>种。例如，Barrett 及其同事最近引用的一项荟萃​​分析发现，当实验室刺激引起的面部表情和报告的情绪体验被分为六个离散类别时，它们之间的原始相关性平均约为 0.32</a:t>
            </a:r>
            <a:endParaRPr lang="zh-CN" altLang="en-US" sz="2400">
              <a:cs typeface="微软雅黑" panose="020B0503020204020204" charset="-122"/>
              <a:sym typeface="+mn-ea"/>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642937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语义空间模型的优点</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1. </a:t>
            </a:r>
            <a:r>
              <a:rPr lang="zh-CN" altLang="en-US" sz="2400">
                <a:cs typeface="微软雅黑" panose="020B0503020204020204" charset="-122"/>
                <a:sym typeface="+mn-ea"/>
              </a:rPr>
              <a:t>采用更开放的更丰富的情感</a:t>
            </a:r>
            <a:r>
              <a:rPr lang="zh-CN" altLang="en-US" sz="2400">
                <a:cs typeface="微软雅黑" panose="020B0503020204020204" charset="-122"/>
                <a:sym typeface="+mn-ea"/>
              </a:rPr>
              <a:t>刺激</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2. </a:t>
            </a:r>
            <a:r>
              <a:rPr lang="zh-CN" altLang="en-US" sz="2400">
                <a:cs typeface="微软雅黑" panose="020B0503020204020204" charset="-122"/>
                <a:sym typeface="+mn-ea"/>
              </a:rPr>
              <a:t>采用更广泛的自我报告的方法而不采用强制选择的</a:t>
            </a:r>
            <a:r>
              <a:rPr lang="zh-CN" altLang="en-US" sz="2400">
                <a:cs typeface="微软雅黑" panose="020B0503020204020204" charset="-122"/>
                <a:sym typeface="+mn-ea"/>
              </a:rPr>
              <a:t>方法</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3. </a:t>
            </a:r>
            <a:r>
              <a:rPr lang="zh-CN" altLang="en-US" sz="2400">
                <a:cs typeface="微软雅黑" panose="020B0503020204020204" charset="-122"/>
                <a:sym typeface="+mn-ea"/>
              </a:rPr>
              <a:t>接受情绪的多维性，认为情绪是多样化的，并且会通过多种方式来表现出来（如表情、动作、姿势、声音</a:t>
            </a:r>
            <a:r>
              <a:rPr lang="zh-CN" altLang="en-US" sz="2400">
                <a:cs typeface="微软雅黑" panose="020B0503020204020204" charset="-122"/>
                <a:sym typeface="+mn-ea"/>
              </a:rPr>
              <a:t>等）。</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a:cs typeface="微软雅黑" panose="020B0503020204020204" charset="-122"/>
                <a:sym typeface="+mn-ea"/>
              </a:rPr>
              <a:t>4.</a:t>
            </a:r>
            <a:r>
              <a:rPr lang="zh-CN" altLang="en-US" sz="2400">
                <a:cs typeface="微软雅黑" panose="020B0503020204020204" charset="-122"/>
                <a:sym typeface="+mn-ea"/>
              </a:rPr>
              <a:t>使用统计模型来推导从情感刺激到情感概念的</a:t>
            </a:r>
            <a:r>
              <a:rPr lang="zh-CN" altLang="en-US" sz="2400">
                <a:cs typeface="微软雅黑" panose="020B0503020204020204" charset="-122"/>
                <a:sym typeface="+mn-ea"/>
              </a:rPr>
              <a:t>映射</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endParaRPr lang="zh-CN" altLang="en-US" sz="2400">
              <a:cs typeface="微软雅黑" panose="020B0503020204020204" charset="-122"/>
              <a:sym typeface="+mn-ea"/>
            </a:endParaRPr>
          </a:p>
        </p:txBody>
      </p:sp>
      <p:pic>
        <p:nvPicPr>
          <p:cNvPr id="5" name="图片 4"/>
          <p:cNvPicPr>
            <a:picLocks noChangeAspect="1"/>
          </p:cNvPicPr>
          <p:nvPr>
            <p:custDataLst>
              <p:tags r:id="rId5"/>
            </p:custDataLst>
          </p:nvPr>
        </p:nvPicPr>
        <p:blipFill>
          <a:blip r:embed="rId6"/>
          <a:stretch>
            <a:fillRect/>
          </a:stretch>
        </p:blipFill>
        <p:spPr>
          <a:xfrm>
            <a:off x="7792085" y="1367790"/>
            <a:ext cx="3923665" cy="3437255"/>
          </a:xfrm>
          <a:prstGeom prst="rect">
            <a:avLst/>
          </a:prstGeom>
        </p:spPr>
      </p:pic>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38364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对情绪模型的解读</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事件或刺激不会引发单一的情绪； 相反，它们会引发各种各样的</a:t>
            </a:r>
            <a:r>
              <a:rPr lang="zh-CN" altLang="en-US" sz="2400" b="1">
                <a:cs typeface="微软雅黑" panose="020B0503020204020204" charset="-122"/>
                <a:sym typeface="+mn-ea"/>
              </a:rPr>
              <a:t>情绪和情绪混合</a:t>
            </a:r>
            <a:r>
              <a:rPr lang="zh-CN" altLang="en-US" sz="2400">
                <a:cs typeface="微软雅黑" panose="020B0503020204020204" charset="-122"/>
                <a:sym typeface="+mn-ea"/>
              </a:rPr>
              <a:t>，并通过评估来调节。</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情感体验不仅仅体现在典型的面部肌肉配置中，而是体现在</a:t>
            </a:r>
            <a:r>
              <a:rPr lang="zh-CN" altLang="en-US" sz="2400" b="1">
                <a:cs typeface="微软雅黑" panose="020B0503020204020204" charset="-122"/>
                <a:sym typeface="+mn-ea"/>
              </a:rPr>
              <a:t>多模态表达</a:t>
            </a:r>
            <a:r>
              <a:rPr lang="zh-CN" altLang="en-US" sz="2400">
                <a:cs typeface="微软雅黑" panose="020B0503020204020204" charset="-122"/>
                <a:sym typeface="+mn-ea"/>
              </a:rPr>
              <a:t>中，包括声音、触摸、姿势、凝视、头部运动、身体以及给定模态内的各种表达。</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社会观察者不一定用单一的情感词来标记表达，而是使用更丰富的概念语言来推断原因和评价、归因意图以及表达者与其环境（包括观察者）之间的推断关系。</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但如果将情感体验归为六种情感类型，则会使我们的</a:t>
            </a:r>
            <a:r>
              <a:rPr lang="zh-CN" altLang="en-US" sz="2400">
                <a:cs typeface="微软雅黑" panose="020B0503020204020204" charset="-122"/>
                <a:sym typeface="+mn-ea"/>
              </a:rPr>
              <a:t>研究忽略了任何情绪反应方式中的大多数可解释的差异，从而降低了有关其诊断价值的结论的有效性。</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endParaRPr lang="zh-CN" altLang="en-US" sz="2400">
              <a:cs typeface="微软雅黑" panose="020B0503020204020204" charset="-122"/>
              <a:sym typeface="+mn-ea"/>
            </a:endParaRPr>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38364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之后的研究</a:t>
            </a:r>
            <a:r>
              <a:rPr lang="zh-CN" altLang="en-US" sz="2400" b="1">
                <a:cs typeface="微软雅黑" panose="020B0503020204020204" charset="-122"/>
                <a:sym typeface="+mn-ea"/>
              </a:rPr>
              <a:t>方法</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捕捉经验，衡量评估（例如效价、唤醒度）和情绪类别。  、</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使用能够解释多种情感维度的方法，而不是狭隘地关注基本的六个维度。 </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超越典型的面部表情，着眼于变化的多模式表情。</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捕捉观察者在赋予表达行为意义时做出的更复杂的推论。</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endParaRPr lang="zh-CN" altLang="en-US" sz="2400">
              <a:cs typeface="微软雅黑" panose="020B0503020204020204" charset="-122"/>
              <a:sym typeface="+mn-ea"/>
            </a:endParaRPr>
          </a:p>
        </p:txBody>
      </p:sp>
      <p:pic>
        <p:nvPicPr>
          <p:cNvPr id="2" name="图片 1" descr="微信截图_20240710005002"/>
          <p:cNvPicPr>
            <a:picLocks noChangeAspect="1"/>
          </p:cNvPicPr>
          <p:nvPr/>
        </p:nvPicPr>
        <p:blipFill>
          <a:blip r:embed="rId5"/>
          <a:stretch>
            <a:fillRect/>
          </a:stretch>
        </p:blipFill>
        <p:spPr>
          <a:xfrm>
            <a:off x="6896735" y="3136900"/>
            <a:ext cx="4733925" cy="3102610"/>
          </a:xfrm>
          <a:prstGeom prst="rect">
            <a:avLst/>
          </a:prstGeom>
        </p:spPr>
      </p:pic>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38364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通过</a:t>
            </a:r>
            <a:r>
              <a:rPr lang="zh-CN" altLang="en-US" sz="2400" b="1">
                <a:cs typeface="微软雅黑" panose="020B0503020204020204" charset="-122"/>
                <a:sym typeface="+mn-ea"/>
              </a:rPr>
              <a:t>以上方法，我们可以得到：</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评估是如何产生我们观察到的数十种不同的情绪反应及其混合情绪反应的？</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复杂的情感体验如何映射到不同的表达行为方式上？ </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不同的表达行为方式（如面部、声音、姿势等）在多大程度上代表了人们概念化和交流的数十种情感？ </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在此回顾的研究结果表明，感知者在基本层面上概念化情感，从中他们可以推断出更广泛的评估（效价、唤醒），也许还有意图和原因，该推理过程的本质是什么，以及它如何随时间变化而变化。 发展文化、个性？ </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映射到本文考虑的 25 种左右情绪的神经生理学模式是什么？</a:t>
            </a:r>
            <a:endParaRPr lang="zh-CN" altLang="en-US" sz="2400">
              <a:cs typeface="微软雅黑" panose="020B0503020204020204" charset="-122"/>
              <a:sym typeface="+mn-ea"/>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7" name="矩形 16"/>
          <p:cNvSpPr/>
          <p:nvPr/>
        </p:nvSpPr>
        <p:spPr>
          <a:xfrm>
            <a:off x="-34925" y="-17145"/>
            <a:ext cx="3890645" cy="6915150"/>
          </a:xfrm>
          <a:prstGeom prst="rect">
            <a:avLst/>
          </a:prstGeom>
          <a:solidFill>
            <a:srgbClr val="0063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9" name="文本框 18"/>
          <p:cNvSpPr txBox="1"/>
          <p:nvPr/>
        </p:nvSpPr>
        <p:spPr>
          <a:xfrm>
            <a:off x="821690" y="2533015"/>
            <a:ext cx="2176780" cy="1106805"/>
          </a:xfrm>
          <a:prstGeom prst="rect">
            <a:avLst/>
          </a:prstGeom>
          <a:noFill/>
        </p:spPr>
        <p:txBody>
          <a:bodyPr wrap="square" rtlCol="0">
            <a:spAutoFit/>
          </a:bodyPr>
          <a:lstStyle/>
          <a:p>
            <a:pPr algn="dist"/>
            <a:r>
              <a:rPr lang="zh-CN" altLang="en-US" sz="6600" b="1">
                <a:solidFill>
                  <a:srgbClr val="FFFFFF"/>
                </a:solidFill>
                <a:latin typeface="+mj-ea"/>
                <a:ea typeface="+mj-ea"/>
                <a:cs typeface="微软雅黑" panose="020B0503020204020204" charset="-122"/>
              </a:rPr>
              <a:t>目录</a:t>
            </a:r>
            <a:endParaRPr lang="zh-CN" altLang="en-US" sz="6600" b="1">
              <a:solidFill>
                <a:srgbClr val="FFFFFF"/>
              </a:solidFill>
              <a:latin typeface="+mj-ea"/>
              <a:ea typeface="+mj-ea"/>
              <a:cs typeface="微软雅黑" panose="020B0503020204020204" charset="-122"/>
            </a:endParaRPr>
          </a:p>
        </p:txBody>
      </p:sp>
      <p:pic>
        <p:nvPicPr>
          <p:cNvPr id="21" name="图片 20" descr="校徽+南京师范大学(白)"/>
          <p:cNvPicPr>
            <a:picLocks noChangeAspect="1"/>
          </p:cNvPicPr>
          <p:nvPr/>
        </p:nvPicPr>
        <p:blipFill>
          <a:blip r:embed="rId1"/>
          <a:stretch>
            <a:fillRect/>
          </a:stretch>
        </p:blipFill>
        <p:spPr>
          <a:xfrm>
            <a:off x="414020" y="567055"/>
            <a:ext cx="2992755" cy="2116455"/>
          </a:xfrm>
          <a:prstGeom prst="rect">
            <a:avLst/>
          </a:prstGeom>
        </p:spPr>
      </p:pic>
      <p:sp>
        <p:nvSpPr>
          <p:cNvPr id="22" name="文本框 21"/>
          <p:cNvSpPr txBox="1"/>
          <p:nvPr>
            <p:custDataLst>
              <p:tags r:id="rId2"/>
            </p:custDataLst>
          </p:nvPr>
        </p:nvSpPr>
        <p:spPr>
          <a:xfrm>
            <a:off x="176530" y="3743325"/>
            <a:ext cx="3467735" cy="460375"/>
          </a:xfrm>
          <a:prstGeom prst="rect">
            <a:avLst/>
          </a:prstGeom>
          <a:noFill/>
        </p:spPr>
        <p:txBody>
          <a:bodyPr wrap="square" rtlCol="0">
            <a:spAutoFit/>
          </a:bodyPr>
          <a:lstStyle/>
          <a:p>
            <a:pPr algn="ctr"/>
            <a:r>
              <a:rPr lang="en-US" altLang="zh-CN" sz="2400" b="1">
                <a:solidFill>
                  <a:srgbClr val="FFFFFF"/>
                </a:solidFill>
                <a:latin typeface="+mj-ea"/>
                <a:ea typeface="+mj-ea"/>
                <a:cs typeface="微软雅黑" panose="020B0503020204020204" charset="-122"/>
              </a:rPr>
              <a:t>CONTENTS</a:t>
            </a:r>
            <a:endParaRPr lang="en-US" altLang="zh-CN" sz="2400" b="1">
              <a:solidFill>
                <a:srgbClr val="FFFFFF"/>
              </a:solidFill>
              <a:latin typeface="+mj-ea"/>
              <a:ea typeface="+mj-ea"/>
              <a:cs typeface="微软雅黑" panose="020B0503020204020204" charset="-122"/>
            </a:endParaRPr>
          </a:p>
        </p:txBody>
      </p:sp>
      <p:grpSp>
        <p:nvGrpSpPr>
          <p:cNvPr id="27" name="组合 26"/>
          <p:cNvGrpSpPr/>
          <p:nvPr>
            <p:custDataLst>
              <p:tags r:id="rId3"/>
            </p:custDataLst>
          </p:nvPr>
        </p:nvGrpSpPr>
        <p:grpSpPr>
          <a:xfrm>
            <a:off x="5375910" y="1154430"/>
            <a:ext cx="5291455" cy="720090"/>
            <a:chOff x="8466" y="1062"/>
            <a:chExt cx="8333" cy="1134"/>
          </a:xfrm>
        </p:grpSpPr>
        <p:sp>
          <p:nvSpPr>
            <p:cNvPr id="23" name="椭圆 22"/>
            <p:cNvSpPr/>
            <p:nvPr>
              <p:custDataLst>
                <p:tags r:id="rId4"/>
              </p:custDataLst>
            </p:nvPr>
          </p:nvSpPr>
          <p:spPr>
            <a:xfrm>
              <a:off x="8466" y="1062"/>
              <a:ext cx="1134" cy="1134"/>
            </a:xfrm>
            <a:prstGeom prst="ellipse">
              <a:avLst/>
            </a:prstGeom>
            <a:solidFill>
              <a:srgbClr val="00885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4" name="文本框 23"/>
            <p:cNvSpPr txBox="1"/>
            <p:nvPr>
              <p:custDataLst>
                <p:tags r:id="rId5"/>
              </p:custDataLst>
            </p:nvPr>
          </p:nvSpPr>
          <p:spPr>
            <a:xfrm>
              <a:off x="8473" y="1218"/>
              <a:ext cx="1127" cy="822"/>
            </a:xfrm>
            <a:prstGeom prst="rect">
              <a:avLst/>
            </a:prstGeom>
            <a:noFill/>
          </p:spPr>
          <p:txBody>
            <a:bodyPr wrap="square" rtlCol="0">
              <a:spAutoFit/>
            </a:bodyPr>
            <a:lstStyle/>
            <a:p>
              <a:pPr algn="ctr"/>
              <a:r>
                <a:rPr lang="en-US" altLang="zh-CN" sz="2800" b="1">
                  <a:solidFill>
                    <a:srgbClr val="FFFFFF"/>
                  </a:solidFill>
                  <a:latin typeface="黑体" panose="02010609060101010101" charset="-122"/>
                  <a:ea typeface="黑体" panose="02010609060101010101" charset="-122"/>
                  <a:cs typeface="微软雅黑" panose="020B0503020204020204" charset="-122"/>
                </a:rPr>
                <a:t>01</a:t>
              </a:r>
              <a:endParaRPr lang="en-US" altLang="zh-CN" sz="2800" b="1">
                <a:solidFill>
                  <a:srgbClr val="FFFFFF"/>
                </a:solidFill>
                <a:latin typeface="黑体" panose="02010609060101010101" charset="-122"/>
                <a:ea typeface="黑体" panose="02010609060101010101" charset="-122"/>
                <a:cs typeface="微软雅黑" panose="020B0503020204020204" charset="-122"/>
              </a:endParaRPr>
            </a:p>
          </p:txBody>
        </p:sp>
        <p:sp>
          <p:nvSpPr>
            <p:cNvPr id="25" name="圆角矩形 24"/>
            <p:cNvSpPr/>
            <p:nvPr>
              <p:custDataLst>
                <p:tags r:id="rId6"/>
              </p:custDataLst>
            </p:nvPr>
          </p:nvSpPr>
          <p:spPr>
            <a:xfrm>
              <a:off x="9799" y="1062"/>
              <a:ext cx="7000" cy="1133"/>
            </a:xfrm>
            <a:prstGeom prst="roundRect">
              <a:avLst>
                <a:gd name="adj" fmla="val 50000"/>
              </a:avLst>
            </a:prstGeom>
            <a:solidFill>
              <a:schemeClr val="bg2">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6" name="文本框 25"/>
            <p:cNvSpPr txBox="1"/>
            <p:nvPr>
              <p:custDataLst>
                <p:tags r:id="rId7"/>
              </p:custDataLst>
            </p:nvPr>
          </p:nvSpPr>
          <p:spPr>
            <a:xfrm>
              <a:off x="10444" y="1169"/>
              <a:ext cx="4709" cy="871"/>
            </a:xfrm>
            <a:prstGeom prst="rect">
              <a:avLst/>
            </a:prstGeom>
            <a:noFill/>
          </p:spPr>
          <p:txBody>
            <a:bodyPr wrap="square" rtlCol="0">
              <a:spAutoFit/>
            </a:bodyPr>
            <a:lstStyle/>
            <a:p>
              <a:pPr algn="dist"/>
              <a:r>
                <a:rPr lang="zh-CN" altLang="en-US" sz="3000" b="1">
                  <a:solidFill>
                    <a:srgbClr val="00633D"/>
                  </a:solidFill>
                  <a:latin typeface="微软雅黑" panose="020B0503020204020204" charset="-122"/>
                  <a:ea typeface="微软雅黑" panose="020B0503020204020204" charset="-122"/>
                  <a:cs typeface="微软雅黑" panose="020B0503020204020204" charset="-122"/>
                </a:rPr>
                <a:t>主要内容</a:t>
              </a:r>
              <a:endParaRPr lang="zh-CN" altLang="en-US" sz="3000" b="1">
                <a:solidFill>
                  <a:srgbClr val="00633D"/>
                </a:solidFill>
                <a:latin typeface="微软雅黑" panose="020B0503020204020204" charset="-122"/>
                <a:ea typeface="微软雅黑" panose="020B0503020204020204" charset="-122"/>
                <a:cs typeface="微软雅黑" panose="020B0503020204020204" charset="-122"/>
              </a:endParaRPr>
            </a:p>
          </p:txBody>
        </p:sp>
      </p:grpSp>
      <p:grpSp>
        <p:nvGrpSpPr>
          <p:cNvPr id="28" name="组合 27"/>
          <p:cNvGrpSpPr/>
          <p:nvPr>
            <p:custDataLst>
              <p:tags r:id="rId8"/>
            </p:custDataLst>
          </p:nvPr>
        </p:nvGrpSpPr>
        <p:grpSpPr>
          <a:xfrm>
            <a:off x="5375910" y="2840355"/>
            <a:ext cx="5291455" cy="720090"/>
            <a:chOff x="8466" y="1062"/>
            <a:chExt cx="8333" cy="1134"/>
          </a:xfrm>
        </p:grpSpPr>
        <p:sp>
          <p:nvSpPr>
            <p:cNvPr id="29" name="椭圆 28"/>
            <p:cNvSpPr/>
            <p:nvPr>
              <p:custDataLst>
                <p:tags r:id="rId9"/>
              </p:custDataLst>
            </p:nvPr>
          </p:nvSpPr>
          <p:spPr>
            <a:xfrm>
              <a:off x="8466" y="1062"/>
              <a:ext cx="1134" cy="1134"/>
            </a:xfrm>
            <a:prstGeom prst="ellipse">
              <a:avLst/>
            </a:prstGeom>
            <a:solidFill>
              <a:srgbClr val="00885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10"/>
              </p:custDataLst>
            </p:nvPr>
          </p:nvSpPr>
          <p:spPr>
            <a:xfrm>
              <a:off x="8473" y="1218"/>
              <a:ext cx="1127" cy="822"/>
            </a:xfrm>
            <a:prstGeom prst="rect">
              <a:avLst/>
            </a:prstGeom>
            <a:noFill/>
          </p:spPr>
          <p:txBody>
            <a:bodyPr wrap="square" rtlCol="0">
              <a:spAutoFit/>
            </a:bodyPr>
            <a:lstStyle/>
            <a:p>
              <a:pPr algn="ctr"/>
              <a:r>
                <a:rPr lang="en-US" altLang="zh-CN" sz="2800" b="1">
                  <a:solidFill>
                    <a:srgbClr val="FFFFFF"/>
                  </a:solidFill>
                  <a:latin typeface="黑体" panose="02010609060101010101" charset="-122"/>
                  <a:ea typeface="黑体" panose="02010609060101010101" charset="-122"/>
                  <a:cs typeface="微软雅黑" panose="020B0503020204020204" charset="-122"/>
                </a:rPr>
                <a:t>02</a:t>
              </a:r>
              <a:endParaRPr lang="en-US" altLang="zh-CN" sz="2800" b="1">
                <a:solidFill>
                  <a:srgbClr val="FFFFFF"/>
                </a:solidFill>
                <a:latin typeface="黑体" panose="02010609060101010101" charset="-122"/>
                <a:ea typeface="黑体" panose="02010609060101010101" charset="-122"/>
                <a:cs typeface="微软雅黑" panose="020B0503020204020204" charset="-122"/>
              </a:endParaRPr>
            </a:p>
          </p:txBody>
        </p:sp>
        <p:sp>
          <p:nvSpPr>
            <p:cNvPr id="31" name="圆角矩形 30"/>
            <p:cNvSpPr/>
            <p:nvPr>
              <p:custDataLst>
                <p:tags r:id="rId11"/>
              </p:custDataLst>
            </p:nvPr>
          </p:nvSpPr>
          <p:spPr>
            <a:xfrm>
              <a:off x="9799" y="1062"/>
              <a:ext cx="7000" cy="1133"/>
            </a:xfrm>
            <a:prstGeom prst="roundRect">
              <a:avLst>
                <a:gd name="adj" fmla="val 50000"/>
              </a:avLst>
            </a:prstGeom>
            <a:solidFill>
              <a:schemeClr val="bg2">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2" name="文本框 31"/>
            <p:cNvSpPr txBox="1"/>
            <p:nvPr>
              <p:custDataLst>
                <p:tags r:id="rId12"/>
              </p:custDataLst>
            </p:nvPr>
          </p:nvSpPr>
          <p:spPr>
            <a:xfrm>
              <a:off x="10444" y="1169"/>
              <a:ext cx="4709" cy="871"/>
            </a:xfrm>
            <a:prstGeom prst="rect">
              <a:avLst/>
            </a:prstGeom>
            <a:noFill/>
          </p:spPr>
          <p:txBody>
            <a:bodyPr wrap="square" rtlCol="0">
              <a:spAutoFit/>
            </a:bodyPr>
            <a:lstStyle/>
            <a:p>
              <a:pPr algn="dist"/>
              <a:r>
                <a:rPr lang="zh-CN" altLang="en-US" sz="3000" b="1">
                  <a:solidFill>
                    <a:srgbClr val="00633D"/>
                  </a:solidFill>
                  <a:latin typeface="微软雅黑" panose="020B0503020204020204" charset="-122"/>
                  <a:ea typeface="微软雅黑" panose="020B0503020204020204" charset="-122"/>
                  <a:cs typeface="微软雅黑" panose="020B0503020204020204" charset="-122"/>
                </a:rPr>
                <a:t>文献</a:t>
              </a:r>
              <a:r>
                <a:rPr lang="zh-CN" altLang="en-US" sz="3000" b="1">
                  <a:solidFill>
                    <a:srgbClr val="00633D"/>
                  </a:solidFill>
                  <a:latin typeface="微软雅黑" panose="020B0503020204020204" charset="-122"/>
                  <a:ea typeface="微软雅黑" panose="020B0503020204020204" charset="-122"/>
                  <a:cs typeface="微软雅黑" panose="020B0503020204020204" charset="-122"/>
                </a:rPr>
                <a:t>梳理</a:t>
              </a:r>
              <a:endParaRPr lang="zh-CN" altLang="en-US" sz="3000" b="1">
                <a:solidFill>
                  <a:srgbClr val="00633D"/>
                </a:solidFill>
                <a:latin typeface="微软雅黑" panose="020B0503020204020204" charset="-122"/>
                <a:ea typeface="微软雅黑" panose="020B0503020204020204" charset="-122"/>
                <a:cs typeface="微软雅黑" panose="020B0503020204020204" charset="-122"/>
              </a:endParaRPr>
            </a:p>
          </p:txBody>
        </p:sp>
      </p:grpSp>
      <p:grpSp>
        <p:nvGrpSpPr>
          <p:cNvPr id="33" name="组合 32"/>
          <p:cNvGrpSpPr/>
          <p:nvPr>
            <p:custDataLst>
              <p:tags r:id="rId13"/>
            </p:custDataLst>
          </p:nvPr>
        </p:nvGrpSpPr>
        <p:grpSpPr>
          <a:xfrm>
            <a:off x="5375910" y="4458335"/>
            <a:ext cx="5291455" cy="720090"/>
            <a:chOff x="8466" y="1062"/>
            <a:chExt cx="8333" cy="1134"/>
          </a:xfrm>
        </p:grpSpPr>
        <p:sp>
          <p:nvSpPr>
            <p:cNvPr id="34" name="椭圆 33"/>
            <p:cNvSpPr/>
            <p:nvPr>
              <p:custDataLst>
                <p:tags r:id="rId14"/>
              </p:custDataLst>
            </p:nvPr>
          </p:nvSpPr>
          <p:spPr>
            <a:xfrm>
              <a:off x="8466" y="1062"/>
              <a:ext cx="1134" cy="1134"/>
            </a:xfrm>
            <a:prstGeom prst="ellipse">
              <a:avLst/>
            </a:prstGeom>
            <a:solidFill>
              <a:srgbClr val="00885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5" name="文本框 34"/>
            <p:cNvSpPr txBox="1"/>
            <p:nvPr>
              <p:custDataLst>
                <p:tags r:id="rId15"/>
              </p:custDataLst>
            </p:nvPr>
          </p:nvSpPr>
          <p:spPr>
            <a:xfrm>
              <a:off x="8473" y="1218"/>
              <a:ext cx="1127" cy="822"/>
            </a:xfrm>
            <a:prstGeom prst="rect">
              <a:avLst/>
            </a:prstGeom>
            <a:noFill/>
          </p:spPr>
          <p:txBody>
            <a:bodyPr wrap="square" rtlCol="0">
              <a:spAutoFit/>
            </a:bodyPr>
            <a:lstStyle/>
            <a:p>
              <a:pPr algn="ctr"/>
              <a:r>
                <a:rPr lang="en-US" altLang="zh-CN" sz="2800" b="1">
                  <a:solidFill>
                    <a:srgbClr val="FFFFFF"/>
                  </a:solidFill>
                  <a:latin typeface="黑体" panose="02010609060101010101" charset="-122"/>
                  <a:ea typeface="黑体" panose="02010609060101010101" charset="-122"/>
                  <a:cs typeface="微软雅黑" panose="020B0503020204020204" charset="-122"/>
                </a:rPr>
                <a:t>03</a:t>
              </a:r>
              <a:endParaRPr lang="en-US" altLang="zh-CN" sz="2800" b="1">
                <a:solidFill>
                  <a:srgbClr val="FFFFFF"/>
                </a:solidFill>
                <a:latin typeface="黑体" panose="02010609060101010101" charset="-122"/>
                <a:ea typeface="黑体" panose="02010609060101010101" charset="-122"/>
                <a:cs typeface="微软雅黑" panose="020B0503020204020204" charset="-122"/>
              </a:endParaRPr>
            </a:p>
          </p:txBody>
        </p:sp>
        <p:sp>
          <p:nvSpPr>
            <p:cNvPr id="36" name="圆角矩形 35"/>
            <p:cNvSpPr/>
            <p:nvPr>
              <p:custDataLst>
                <p:tags r:id="rId16"/>
              </p:custDataLst>
            </p:nvPr>
          </p:nvSpPr>
          <p:spPr>
            <a:xfrm>
              <a:off x="9799" y="1062"/>
              <a:ext cx="7000" cy="1133"/>
            </a:xfrm>
            <a:prstGeom prst="roundRect">
              <a:avLst>
                <a:gd name="adj" fmla="val 50000"/>
              </a:avLst>
            </a:prstGeom>
            <a:solidFill>
              <a:schemeClr val="bg2">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7" name="文本框 36"/>
            <p:cNvSpPr txBox="1"/>
            <p:nvPr>
              <p:custDataLst>
                <p:tags r:id="rId17"/>
              </p:custDataLst>
            </p:nvPr>
          </p:nvSpPr>
          <p:spPr>
            <a:xfrm>
              <a:off x="10444" y="1169"/>
              <a:ext cx="4709" cy="871"/>
            </a:xfrm>
            <a:prstGeom prst="rect">
              <a:avLst/>
            </a:prstGeom>
            <a:noFill/>
          </p:spPr>
          <p:txBody>
            <a:bodyPr wrap="square" rtlCol="0">
              <a:spAutoFit/>
            </a:bodyPr>
            <a:lstStyle/>
            <a:p>
              <a:pPr algn="dist"/>
              <a:r>
                <a:rPr lang="zh-CN" altLang="en-US" sz="3000" b="1">
                  <a:solidFill>
                    <a:srgbClr val="00633D"/>
                  </a:solidFill>
                  <a:latin typeface="微软雅黑" panose="020B0503020204020204" charset="-122"/>
                  <a:ea typeface="微软雅黑" panose="020B0503020204020204" charset="-122"/>
                  <a:cs typeface="微软雅黑" panose="020B0503020204020204" charset="-122"/>
                </a:rPr>
                <a:t>总结</a:t>
              </a:r>
              <a:endParaRPr lang="zh-CN" altLang="en-US" sz="3000" b="1">
                <a:solidFill>
                  <a:srgbClr val="00633D"/>
                </a:solidFill>
                <a:latin typeface="微软雅黑" panose="020B0503020204020204" charset="-122"/>
                <a:ea typeface="微软雅黑" panose="020B0503020204020204" charset="-122"/>
                <a:cs typeface="微软雅黑" panose="020B0503020204020204" charset="-122"/>
              </a:endParaRPr>
            </a:p>
          </p:txBody>
        </p:sp>
      </p:grpSp>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4" name="矩形 3"/>
          <p:cNvSpPr/>
          <p:nvPr>
            <p:custDataLst>
              <p:tags r:id="rId1"/>
            </p:custDataLst>
          </p:nvPr>
        </p:nvSpPr>
        <p:spPr>
          <a:xfrm>
            <a:off x="-13970" y="1840230"/>
            <a:ext cx="12201525" cy="25196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custDataLst>
              <p:tags r:id="rId2"/>
            </p:custDataLst>
          </p:nvPr>
        </p:nvSpPr>
        <p:spPr>
          <a:xfrm>
            <a:off x="4601210" y="991235"/>
            <a:ext cx="2990215" cy="645160"/>
          </a:xfrm>
          <a:prstGeom prst="rect">
            <a:avLst/>
          </a:prstGeom>
          <a:noFill/>
        </p:spPr>
        <p:txBody>
          <a:bodyPr wrap="square" rtlCol="0">
            <a:spAutoFit/>
          </a:bodyPr>
          <a:lstStyle/>
          <a:p>
            <a:pPr algn="ctr"/>
            <a:r>
              <a:rPr lang="en-US" altLang="zh-CN" sz="3600" b="1">
                <a:solidFill>
                  <a:srgbClr val="00633D"/>
                </a:solidFill>
                <a:latin typeface="微软雅黑" panose="020B0503020204020204" charset="-122"/>
                <a:ea typeface="微软雅黑" panose="020B0503020204020204" charset="-122"/>
                <a:cs typeface="微软雅黑" panose="020B0503020204020204" charset="-122"/>
              </a:rPr>
              <a:t>Part.3</a:t>
            </a:r>
            <a:endParaRPr lang="en-US" altLang="zh-CN" sz="3600" b="1">
              <a:solidFill>
                <a:srgbClr val="00633D"/>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custDataLst>
              <p:tags r:id="rId3"/>
            </p:custDataLst>
          </p:nvPr>
        </p:nvSpPr>
        <p:spPr>
          <a:xfrm>
            <a:off x="3884295" y="2299335"/>
            <a:ext cx="4404995" cy="1014730"/>
          </a:xfrm>
          <a:prstGeom prst="rect">
            <a:avLst/>
          </a:prstGeom>
          <a:noFill/>
        </p:spPr>
        <p:txBody>
          <a:bodyPr wrap="square" rtlCol="0">
            <a:spAutoFit/>
          </a:bodyPr>
          <a:lstStyle/>
          <a:p>
            <a:pPr algn="dist"/>
            <a:r>
              <a:rPr lang="zh-CN" altLang="en-US" sz="6000" b="1">
                <a:solidFill>
                  <a:srgbClr val="FFFFFF"/>
                </a:solidFill>
                <a:latin typeface="+mj-ea"/>
                <a:ea typeface="+mj-ea"/>
                <a:cs typeface="微软雅黑" panose="020B0503020204020204" charset="-122"/>
              </a:rPr>
              <a:t>总结</a:t>
            </a:r>
            <a:endParaRPr lang="zh-CN" altLang="en-US" sz="6000" b="1">
              <a:solidFill>
                <a:srgbClr val="FFFFFF"/>
              </a:solidFill>
              <a:latin typeface="+mj-ea"/>
              <a:ea typeface="+mj-ea"/>
              <a:cs typeface="微软雅黑" panose="020B0503020204020204" charset="-122"/>
            </a:endParaRPr>
          </a:p>
        </p:txBody>
      </p:sp>
      <p:pic>
        <p:nvPicPr>
          <p:cNvPr id="6" name="图片 5" descr="校徽+南京师范大学"/>
          <p:cNvPicPr>
            <a:picLocks noChangeAspect="1"/>
          </p:cNvPicPr>
          <p:nvPr>
            <p:custDataLst>
              <p:tags r:id="rId4"/>
            </p:custDataLst>
          </p:nvPr>
        </p:nvPicPr>
        <p:blipFill>
          <a:blip r:embed="rId5"/>
          <a:srcRect t="33231" b="38380"/>
          <a:stretch>
            <a:fillRect/>
          </a:stretch>
        </p:blipFill>
        <p:spPr>
          <a:xfrm>
            <a:off x="4601210" y="4655820"/>
            <a:ext cx="3127375" cy="628015"/>
          </a:xfrm>
          <a:prstGeom prst="rect">
            <a:avLst/>
          </a:prstGeom>
        </p:spPr>
      </p:pic>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3 </a:t>
            </a:r>
            <a:r>
              <a:rPr lang="zh-CN" altLang="en-US" sz="2400" b="1">
                <a:solidFill>
                  <a:schemeClr val="bg1"/>
                </a:solidFill>
                <a:cs typeface="微软雅黑" panose="020B0503020204020204" charset="-122"/>
              </a:rPr>
              <a:t>总结</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38364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总结语义空间</a:t>
            </a:r>
            <a:r>
              <a:rPr lang="zh-CN" altLang="en-US" sz="2400" b="1">
                <a:cs typeface="微软雅黑" panose="020B0503020204020204" charset="-122"/>
                <a:sym typeface="+mn-ea"/>
              </a:rPr>
              <a:t>理论</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语义空间理论是找到一种适当类型的潜在结构来解释被假定为语义相似性的分布规律。</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在情感研究中，我们使用语义空间理论，找到一种情感类型的潜在结构来解释情感类型之间的分布规律。也就是在</a:t>
            </a:r>
            <a:r>
              <a:rPr lang="en-US" altLang="zh-CN" sz="2400">
                <a:cs typeface="微软雅黑" panose="020B0503020204020204" charset="-122"/>
                <a:sym typeface="+mn-ea"/>
              </a:rPr>
              <a:t>Cowen</a:t>
            </a:r>
            <a:r>
              <a:rPr lang="zh-CN" altLang="en-US" sz="2400">
                <a:cs typeface="微软雅黑" panose="020B0503020204020204" charset="-122"/>
                <a:sym typeface="+mn-ea"/>
              </a:rPr>
              <a:t>研究中提出的维度（</a:t>
            </a:r>
            <a:r>
              <a:rPr lang="zh-CN" altLang="en-US" sz="2400">
                <a:cs typeface="微软雅黑" panose="020B0503020204020204" charset="-122"/>
                <a:sym typeface="+mn-ea"/>
              </a:rPr>
              <a:t>潜在结构）、分布程度（离散还是分布梯形）还有</a:t>
            </a:r>
            <a:r>
              <a:rPr lang="zh-CN" altLang="en-US" sz="2400">
                <a:cs typeface="微软雅黑" panose="020B0503020204020204" charset="-122"/>
                <a:sym typeface="+mn-ea"/>
              </a:rPr>
              <a:t>概念化。</a:t>
            </a:r>
            <a:endParaRPr lang="zh-CN" altLang="en-US" sz="2400">
              <a:cs typeface="微软雅黑" panose="020B0503020204020204" charset="-122"/>
              <a:sym typeface="+mn-ea"/>
            </a:endParaRPr>
          </a:p>
          <a:p>
            <a:pPr marL="342900" indent="-342900" fontAlgn="auto">
              <a:lnSpc>
                <a:spcPts val="3300"/>
              </a:lnSpc>
              <a:buFont typeface="Arial" panose="020B0604020202020204" pitchFamily="34" charset="0"/>
              <a:buChar char="•"/>
            </a:pPr>
            <a:r>
              <a:rPr lang="zh-CN" altLang="en-US" sz="2400">
                <a:cs typeface="微软雅黑" panose="020B0503020204020204" charset="-122"/>
                <a:sym typeface="+mn-ea"/>
              </a:rPr>
              <a:t>语义空间理论提供的是一个多维的思想，并且可以通过统计回归模型以及机器学习模型更有效率和多样化的解释某种材料所诱发的情绪。如我们所关注的诗歌诱发</a:t>
            </a:r>
            <a:r>
              <a:rPr lang="zh-CN" altLang="en-US" sz="2400">
                <a:cs typeface="微软雅黑" panose="020B0503020204020204" charset="-122"/>
                <a:sym typeface="+mn-ea"/>
              </a:rPr>
              <a:t>情绪。</a:t>
            </a:r>
            <a:endParaRPr lang="zh-CN" altLang="en-US" sz="2400">
              <a:cs typeface="微软雅黑" panose="020B0503020204020204" charset="-122"/>
              <a:sym typeface="+mn-ea"/>
            </a:endParaRPr>
          </a:p>
        </p:txBody>
      </p: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3 </a:t>
            </a:r>
            <a:r>
              <a:rPr lang="zh-CN" altLang="en-US" sz="2400" b="1">
                <a:solidFill>
                  <a:schemeClr val="bg1"/>
                </a:solidFill>
                <a:cs typeface="微软雅黑" panose="020B0503020204020204" charset="-122"/>
              </a:rPr>
              <a:t>总结</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0" name="文本框 19"/>
          <p:cNvSpPr txBox="1"/>
          <p:nvPr/>
        </p:nvSpPr>
        <p:spPr>
          <a:xfrm>
            <a:off x="474980" y="774065"/>
            <a:ext cx="11383645" cy="5838190"/>
          </a:xfrm>
          <a:prstGeom prst="rect">
            <a:avLst/>
          </a:prstGeom>
          <a:noFill/>
        </p:spPr>
        <p:txBody>
          <a:bodyPr wrap="square" rtlCol="0">
            <a:noAutofit/>
          </a:bodyPr>
          <a:lstStyle/>
          <a:p>
            <a:pPr marL="342900" indent="-342900" fontAlgn="auto">
              <a:lnSpc>
                <a:spcPts val="3300"/>
              </a:lnSpc>
              <a:buFont typeface="Arial" panose="020B0604020202020204" pitchFamily="34" charset="0"/>
              <a:buChar char="•"/>
            </a:pPr>
            <a:r>
              <a:rPr lang="zh-CN" altLang="en-US" sz="2400" b="1">
                <a:cs typeface="微软雅黑" panose="020B0503020204020204" charset="-122"/>
                <a:sym typeface="+mn-ea"/>
              </a:rPr>
              <a:t>问题</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b="1">
                <a:cs typeface="微软雅黑" panose="020B0503020204020204" charset="-122"/>
                <a:sym typeface="+mn-ea"/>
              </a:rPr>
              <a:t>1. </a:t>
            </a:r>
            <a:r>
              <a:rPr lang="zh-CN" altLang="en-US" sz="2400" b="1">
                <a:cs typeface="微软雅黑" panose="020B0503020204020204" charset="-122"/>
                <a:sym typeface="+mn-ea"/>
              </a:rPr>
              <a:t>有关跨文化的研究中得到的情感维度要明显低于在同一种文化下的情感维度。这还只是多考虑了文化这一元素，会不会加上人格、人的主观能动以及对所呈现材料的推理等其他元素后又回到了最开始的六种基本情绪类型？还是说原本所研究的对象（如韵律）所能产生的情感维度本身</a:t>
            </a:r>
            <a:r>
              <a:rPr lang="zh-CN" altLang="en-US" sz="2400" b="1">
                <a:cs typeface="微软雅黑" panose="020B0503020204020204" charset="-122"/>
                <a:sym typeface="+mn-ea"/>
              </a:rPr>
              <a:t>就少？</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r>
              <a:rPr lang="en-US" altLang="zh-CN" sz="2400" b="1">
                <a:cs typeface="微软雅黑" panose="020B0503020204020204" charset="-122"/>
                <a:sym typeface="+mn-ea"/>
              </a:rPr>
              <a:t>2. </a:t>
            </a:r>
            <a:r>
              <a:rPr lang="zh-CN" altLang="en-US" sz="2400" b="1">
                <a:cs typeface="微软雅黑" panose="020B0503020204020204" charset="-122"/>
                <a:sym typeface="+mn-ea"/>
              </a:rPr>
              <a:t>在进行跨文化领域的相关研究时使用</a:t>
            </a:r>
            <a:r>
              <a:rPr lang="en-US" altLang="zh-CN" sz="2400" b="1">
                <a:cs typeface="微软雅黑" panose="020B0503020204020204" charset="-122"/>
                <a:sym typeface="+mn-ea"/>
              </a:rPr>
              <a:t>PPCA</a:t>
            </a:r>
            <a:r>
              <a:rPr lang="zh-CN" altLang="en-US" sz="2400" b="1">
                <a:cs typeface="微软雅黑" panose="020B0503020204020204" charset="-122"/>
                <a:sym typeface="+mn-ea"/>
              </a:rPr>
              <a:t>的优势在哪里，作者为什么要选择采用</a:t>
            </a:r>
            <a:r>
              <a:rPr lang="en-US" altLang="zh-CN" sz="2400" b="1">
                <a:cs typeface="微软雅黑" panose="020B0503020204020204" charset="-122"/>
                <a:sym typeface="+mn-ea"/>
              </a:rPr>
              <a:t>PPCA</a:t>
            </a:r>
            <a:r>
              <a:rPr lang="zh-CN" altLang="en-US" sz="2400" b="1">
                <a:cs typeface="微软雅黑" panose="020B0503020204020204" charset="-122"/>
                <a:sym typeface="+mn-ea"/>
              </a:rPr>
              <a:t>而不使用</a:t>
            </a:r>
            <a:r>
              <a:rPr lang="en-US" altLang="zh-CN" sz="2400" b="1">
                <a:cs typeface="微软雅黑" panose="020B0503020204020204" charset="-122"/>
                <a:sym typeface="+mn-ea"/>
              </a:rPr>
              <a:t>CCA</a:t>
            </a:r>
            <a:r>
              <a:rPr lang="zh-CN" altLang="en-US" sz="2400" b="1">
                <a:cs typeface="微软雅黑" panose="020B0503020204020204" charset="-122"/>
                <a:sym typeface="+mn-ea"/>
              </a:rPr>
              <a:t>？</a:t>
            </a:r>
            <a:endParaRPr lang="zh-CN" altLang="en-US" sz="2400" b="1">
              <a:cs typeface="微软雅黑" panose="020B0503020204020204" charset="-122"/>
              <a:sym typeface="+mn-ea"/>
            </a:endParaRPr>
          </a:p>
          <a:p>
            <a:pPr marL="342900" indent="-342900" fontAlgn="auto">
              <a:lnSpc>
                <a:spcPts val="3300"/>
              </a:lnSpc>
              <a:buFont typeface="Arial" panose="020B0604020202020204" pitchFamily="34" charset="0"/>
              <a:buChar char="•"/>
            </a:pPr>
            <a:endParaRPr lang="zh-CN" altLang="en-US" sz="2400">
              <a:cs typeface="微软雅黑" panose="020B0503020204020204" charset="-122"/>
              <a:sym typeface="+mn-ea"/>
            </a:endParaRPr>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4" name="矩形 3"/>
          <p:cNvSpPr/>
          <p:nvPr/>
        </p:nvSpPr>
        <p:spPr>
          <a:xfrm>
            <a:off x="-13970" y="1972310"/>
            <a:ext cx="12201525" cy="25196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6" name="图片 5" descr="校徽+南京师范大学"/>
          <p:cNvPicPr>
            <a:picLocks noChangeAspect="1"/>
          </p:cNvPicPr>
          <p:nvPr/>
        </p:nvPicPr>
        <p:blipFill>
          <a:blip r:embed="rId1"/>
          <a:srcRect t="33231" b="38380"/>
          <a:stretch>
            <a:fillRect/>
          </a:stretch>
        </p:blipFill>
        <p:spPr>
          <a:xfrm>
            <a:off x="4001135" y="875665"/>
            <a:ext cx="4171950" cy="837565"/>
          </a:xfrm>
          <a:prstGeom prst="rect">
            <a:avLst/>
          </a:prstGeom>
        </p:spPr>
      </p:pic>
      <p:sp>
        <p:nvSpPr>
          <p:cNvPr id="7" name="文本框 6"/>
          <p:cNvSpPr txBox="1"/>
          <p:nvPr/>
        </p:nvSpPr>
        <p:spPr>
          <a:xfrm>
            <a:off x="959485" y="2404110"/>
            <a:ext cx="10253980" cy="922020"/>
          </a:xfrm>
          <a:prstGeom prst="rect">
            <a:avLst/>
          </a:prstGeom>
          <a:noFill/>
        </p:spPr>
        <p:txBody>
          <a:bodyPr wrap="square" rtlCol="0">
            <a:spAutoFit/>
          </a:bodyPr>
          <a:lstStyle/>
          <a:p>
            <a:pPr algn="ctr"/>
            <a:r>
              <a:rPr lang="en-US" altLang="zh-CN" sz="5400" b="1">
                <a:solidFill>
                  <a:schemeClr val="bg1"/>
                </a:solidFill>
                <a:latin typeface="+mj-ea"/>
                <a:ea typeface="+mj-ea"/>
                <a:cs typeface="+mj-ea"/>
              </a:rPr>
              <a:t>Thanks for listening!</a:t>
            </a:r>
            <a:endParaRPr lang="en-US" altLang="zh-CN" sz="5400" b="1">
              <a:solidFill>
                <a:schemeClr val="bg1"/>
              </a:solidFill>
              <a:latin typeface="+mj-ea"/>
              <a:ea typeface="+mj-ea"/>
              <a:cs typeface="+mj-ea"/>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4" name="矩形 3"/>
          <p:cNvSpPr/>
          <p:nvPr>
            <p:custDataLst>
              <p:tags r:id="rId1"/>
            </p:custDataLst>
          </p:nvPr>
        </p:nvSpPr>
        <p:spPr>
          <a:xfrm>
            <a:off x="-13970" y="1840230"/>
            <a:ext cx="12201525" cy="25196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custDataLst>
              <p:tags r:id="rId2"/>
            </p:custDataLst>
          </p:nvPr>
        </p:nvSpPr>
        <p:spPr>
          <a:xfrm>
            <a:off x="4601210" y="991235"/>
            <a:ext cx="2990215" cy="645160"/>
          </a:xfrm>
          <a:prstGeom prst="rect">
            <a:avLst/>
          </a:prstGeom>
          <a:noFill/>
        </p:spPr>
        <p:txBody>
          <a:bodyPr wrap="square" rtlCol="0">
            <a:spAutoFit/>
          </a:bodyPr>
          <a:lstStyle/>
          <a:p>
            <a:pPr algn="ctr"/>
            <a:r>
              <a:rPr lang="en-US" altLang="zh-CN" sz="3600" b="1">
                <a:solidFill>
                  <a:srgbClr val="00633D"/>
                </a:solidFill>
                <a:latin typeface="微软雅黑" panose="020B0503020204020204" charset="-122"/>
                <a:ea typeface="微软雅黑" panose="020B0503020204020204" charset="-122"/>
                <a:cs typeface="微软雅黑" panose="020B0503020204020204" charset="-122"/>
              </a:rPr>
              <a:t>Part.1</a:t>
            </a:r>
            <a:endParaRPr lang="en-US" altLang="zh-CN" sz="3600" b="1">
              <a:solidFill>
                <a:srgbClr val="00633D"/>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custDataLst>
              <p:tags r:id="rId3"/>
            </p:custDataLst>
          </p:nvPr>
        </p:nvSpPr>
        <p:spPr>
          <a:xfrm>
            <a:off x="3884295" y="2299335"/>
            <a:ext cx="4404995" cy="1014730"/>
          </a:xfrm>
          <a:prstGeom prst="rect">
            <a:avLst/>
          </a:prstGeom>
          <a:noFill/>
        </p:spPr>
        <p:txBody>
          <a:bodyPr wrap="square" rtlCol="0">
            <a:spAutoFit/>
          </a:bodyPr>
          <a:lstStyle/>
          <a:p>
            <a:pPr algn="dist"/>
            <a:r>
              <a:rPr lang="zh-CN" altLang="en-US" sz="6000" b="1">
                <a:solidFill>
                  <a:srgbClr val="FFFFFF"/>
                </a:solidFill>
                <a:latin typeface="+mj-ea"/>
                <a:ea typeface="+mj-ea"/>
                <a:cs typeface="微软雅黑" panose="020B0503020204020204" charset="-122"/>
              </a:rPr>
              <a:t>主要内容</a:t>
            </a:r>
            <a:endParaRPr lang="zh-CN" altLang="en-US" sz="6000" b="1">
              <a:solidFill>
                <a:srgbClr val="FFFFFF"/>
              </a:solidFill>
              <a:latin typeface="+mj-ea"/>
              <a:ea typeface="+mj-ea"/>
              <a:cs typeface="微软雅黑" panose="020B0503020204020204" charset="-122"/>
            </a:endParaRPr>
          </a:p>
        </p:txBody>
      </p:sp>
      <p:pic>
        <p:nvPicPr>
          <p:cNvPr id="6" name="图片 5" descr="校徽+南京师范大学"/>
          <p:cNvPicPr>
            <a:picLocks noChangeAspect="1"/>
          </p:cNvPicPr>
          <p:nvPr>
            <p:custDataLst>
              <p:tags r:id="rId4"/>
            </p:custDataLst>
          </p:nvPr>
        </p:nvPicPr>
        <p:blipFill>
          <a:blip r:embed="rId5"/>
          <a:srcRect t="33231" b="38380"/>
          <a:stretch>
            <a:fillRect/>
          </a:stretch>
        </p:blipFill>
        <p:spPr>
          <a:xfrm>
            <a:off x="4601210" y="4655820"/>
            <a:ext cx="3127375" cy="628015"/>
          </a:xfrm>
          <a:prstGeom prst="rect">
            <a:avLst/>
          </a:prstGeom>
        </p:spPr>
      </p:pic>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altLang="zh-CN" sz="2400" b="1">
                <a:solidFill>
                  <a:schemeClr val="bg1"/>
                </a:solidFill>
                <a:cs typeface="微软雅黑" panose="020B0503020204020204" charset="-122"/>
              </a:rPr>
              <a:t>1 </a:t>
            </a:r>
            <a:r>
              <a:rPr lang="zh-CN" altLang="en-US" sz="2400" b="1">
                <a:solidFill>
                  <a:schemeClr val="bg1"/>
                </a:solidFill>
                <a:cs typeface="微软雅黑" panose="020B0503020204020204" charset="-122"/>
              </a:rPr>
              <a:t>主要</a:t>
            </a:r>
            <a:r>
              <a:rPr lang="zh-CN" altLang="en-US" sz="2400" b="1">
                <a:solidFill>
                  <a:schemeClr val="bg1"/>
                </a:solidFill>
                <a:cs typeface="微软雅黑" panose="020B0503020204020204" charset="-122"/>
              </a:rPr>
              <a:t>内容</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2" name="文本框 1"/>
          <p:cNvSpPr txBox="1"/>
          <p:nvPr/>
        </p:nvSpPr>
        <p:spPr>
          <a:xfrm>
            <a:off x="532130" y="822960"/>
            <a:ext cx="11221085" cy="3784600"/>
          </a:xfrm>
          <a:prstGeom prst="rect">
            <a:avLst/>
          </a:prstGeom>
          <a:noFill/>
        </p:spPr>
        <p:txBody>
          <a:bodyPr wrap="square" rtlCol="0">
            <a:spAutoFit/>
          </a:bodyPr>
          <a:lstStyle/>
          <a:p>
            <a:pPr indent="0" fontAlgn="auto">
              <a:lnSpc>
                <a:spcPct val="150000"/>
              </a:lnSpc>
              <a:buNone/>
            </a:pPr>
            <a:r>
              <a:rPr lang="en-US" altLang="zh-CN" sz="2000" dirty="0">
                <a:cs typeface="微软雅黑" panose="020B0503020204020204" charset="-122"/>
              </a:rPr>
              <a:t>1.Mapping 24 Emotions Conveyed by Brief </a:t>
            </a:r>
            <a:r>
              <a:rPr lang="en-US" altLang="zh-CN" sz="2000" dirty="0">
                <a:solidFill>
                  <a:srgbClr val="FF0000"/>
                </a:solidFill>
                <a:cs typeface="微软雅黑" panose="020B0503020204020204" charset="-122"/>
              </a:rPr>
              <a:t>Human Vocalization.</a:t>
            </a:r>
            <a:endParaRPr lang="en-US" altLang="zh-CN" sz="2000" dirty="0">
              <a:cs typeface="微软雅黑" panose="020B0503020204020204" charset="-122"/>
            </a:endParaRPr>
          </a:p>
          <a:p>
            <a:pPr indent="0" fontAlgn="auto">
              <a:lnSpc>
                <a:spcPct val="150000"/>
              </a:lnSpc>
              <a:buNone/>
            </a:pPr>
            <a:r>
              <a:rPr lang="en-US" altLang="zh-CN" sz="2000" dirty="0">
                <a:cs typeface="微软雅黑" panose="020B0503020204020204" charset="-122"/>
              </a:rPr>
              <a:t>2.</a:t>
            </a:r>
            <a:r>
              <a:rPr lang="en-US" altLang="zh-CN" sz="2000" dirty="0">
                <a:solidFill>
                  <a:srgbClr val="FF0000"/>
                </a:solidFill>
                <a:cs typeface="微软雅黑" panose="020B0503020204020204" charset="-122"/>
              </a:rPr>
              <a:t>Mapping the Passions: Toward a High-Dimensional Taxonomy of Emotional Experience and Expression**.</a:t>
            </a:r>
            <a:endParaRPr lang="en-US" altLang="zh-CN" sz="2000" dirty="0">
              <a:cs typeface="微软雅黑" panose="020B0503020204020204" charset="-122"/>
            </a:endParaRPr>
          </a:p>
          <a:p>
            <a:pPr indent="0" fontAlgn="auto">
              <a:lnSpc>
                <a:spcPct val="150000"/>
              </a:lnSpc>
              <a:buNone/>
            </a:pPr>
            <a:r>
              <a:rPr lang="en-US" altLang="zh-CN" sz="2000" dirty="0">
                <a:cs typeface="微软雅黑" panose="020B0503020204020204" charset="-122"/>
              </a:rPr>
              <a:t>3.What the </a:t>
            </a:r>
            <a:r>
              <a:rPr lang="en-US" altLang="zh-CN" sz="2000" dirty="0">
                <a:solidFill>
                  <a:srgbClr val="FF0000"/>
                </a:solidFill>
                <a:cs typeface="微软雅黑" panose="020B0503020204020204" charset="-122"/>
              </a:rPr>
              <a:t>Face Displays</a:t>
            </a:r>
            <a:r>
              <a:rPr lang="en-US" altLang="zh-CN" sz="2000" dirty="0">
                <a:cs typeface="微软雅黑" panose="020B0503020204020204" charset="-122"/>
              </a:rPr>
              <a:t>: Mapping 28 Emotions Conveyed by Naturalistic Expression.</a:t>
            </a:r>
            <a:endParaRPr lang="en-US" altLang="zh-CN" sz="2000" dirty="0">
              <a:cs typeface="微软雅黑" panose="020B0503020204020204" charset="-122"/>
            </a:endParaRPr>
          </a:p>
          <a:p>
            <a:pPr indent="0" fontAlgn="auto">
              <a:lnSpc>
                <a:spcPct val="150000"/>
              </a:lnSpc>
              <a:buNone/>
            </a:pPr>
            <a:r>
              <a:rPr lang="en-US" altLang="zh-CN" sz="2000" dirty="0">
                <a:cs typeface="微软雅黑" panose="020B0503020204020204" charset="-122"/>
              </a:rPr>
              <a:t>4.Universal </a:t>
            </a:r>
            <a:r>
              <a:rPr lang="en-US" altLang="zh-CN" sz="2000" dirty="0">
                <a:solidFill>
                  <a:srgbClr val="FF0000"/>
                </a:solidFill>
                <a:cs typeface="微软雅黑" panose="020B0503020204020204" charset="-122"/>
              </a:rPr>
              <a:t>facial expressions</a:t>
            </a:r>
            <a:r>
              <a:rPr lang="en-US" altLang="zh-CN" sz="2000" dirty="0">
                <a:cs typeface="微软雅黑" panose="020B0503020204020204" charset="-122"/>
              </a:rPr>
              <a:t> uncovered in art of the </a:t>
            </a:r>
            <a:r>
              <a:rPr lang="en-US" altLang="zh-CN" sz="2000" dirty="0">
                <a:solidFill>
                  <a:srgbClr val="FF0000"/>
                </a:solidFill>
                <a:cs typeface="微软雅黑" panose="020B0503020204020204" charset="-122"/>
              </a:rPr>
              <a:t>ancient Americas</a:t>
            </a:r>
            <a:r>
              <a:rPr lang="en-US" altLang="zh-CN" sz="2000" dirty="0">
                <a:cs typeface="微软雅黑" panose="020B0503020204020204" charset="-122"/>
              </a:rPr>
              <a:t>: A computational approach.</a:t>
            </a:r>
            <a:endParaRPr lang="en-US" altLang="zh-CN" sz="2000" dirty="0">
              <a:cs typeface="微软雅黑" panose="020B0503020204020204" charset="-122"/>
            </a:endParaRPr>
          </a:p>
          <a:p>
            <a:pPr indent="0" fontAlgn="auto">
              <a:lnSpc>
                <a:spcPct val="150000"/>
              </a:lnSpc>
              <a:buNone/>
            </a:pPr>
            <a:r>
              <a:rPr lang="en-US" altLang="zh-CN" sz="2000" dirty="0">
                <a:cs typeface="微软雅黑" panose="020B0503020204020204" charset="-122"/>
              </a:rPr>
              <a:t>5.The primacy of categories in the recognition of 12 emotions in speech </a:t>
            </a:r>
            <a:r>
              <a:rPr lang="en-US" altLang="zh-CN" sz="2000" dirty="0">
                <a:solidFill>
                  <a:srgbClr val="FF0000"/>
                </a:solidFill>
                <a:cs typeface="微软雅黑" panose="020B0503020204020204" charset="-122"/>
              </a:rPr>
              <a:t>prosody</a:t>
            </a:r>
            <a:r>
              <a:rPr lang="en-US" altLang="zh-CN" sz="2000" dirty="0">
                <a:cs typeface="微软雅黑" panose="020B0503020204020204" charset="-122"/>
              </a:rPr>
              <a:t> across two cultures.</a:t>
            </a:r>
            <a:endParaRPr lang="en-US" altLang="zh-CN" sz="2000" dirty="0">
              <a:cs typeface="微软雅黑" panose="020B0503020204020204" charset="-122"/>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4" name="矩形 3"/>
          <p:cNvSpPr/>
          <p:nvPr>
            <p:custDataLst>
              <p:tags r:id="rId1"/>
            </p:custDataLst>
          </p:nvPr>
        </p:nvSpPr>
        <p:spPr>
          <a:xfrm>
            <a:off x="-13970" y="1840230"/>
            <a:ext cx="12201525" cy="25196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custDataLst>
              <p:tags r:id="rId2"/>
            </p:custDataLst>
          </p:nvPr>
        </p:nvSpPr>
        <p:spPr>
          <a:xfrm>
            <a:off x="4601210" y="991235"/>
            <a:ext cx="2990215" cy="645160"/>
          </a:xfrm>
          <a:prstGeom prst="rect">
            <a:avLst/>
          </a:prstGeom>
          <a:noFill/>
        </p:spPr>
        <p:txBody>
          <a:bodyPr wrap="square" rtlCol="0">
            <a:spAutoFit/>
          </a:bodyPr>
          <a:lstStyle/>
          <a:p>
            <a:pPr algn="ctr"/>
            <a:r>
              <a:rPr lang="en-US" altLang="zh-CN" sz="3600" b="1">
                <a:solidFill>
                  <a:srgbClr val="00633D"/>
                </a:solidFill>
                <a:latin typeface="微软雅黑" panose="020B0503020204020204" charset="-122"/>
                <a:ea typeface="微软雅黑" panose="020B0503020204020204" charset="-122"/>
                <a:cs typeface="微软雅黑" panose="020B0503020204020204" charset="-122"/>
              </a:rPr>
              <a:t>Part.2</a:t>
            </a:r>
            <a:endParaRPr lang="en-US" altLang="zh-CN" sz="3600" b="1">
              <a:solidFill>
                <a:srgbClr val="00633D"/>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custDataLst>
              <p:tags r:id="rId3"/>
            </p:custDataLst>
          </p:nvPr>
        </p:nvSpPr>
        <p:spPr>
          <a:xfrm>
            <a:off x="3884295" y="2299335"/>
            <a:ext cx="4404995" cy="1014730"/>
          </a:xfrm>
          <a:prstGeom prst="rect">
            <a:avLst/>
          </a:prstGeom>
          <a:noFill/>
        </p:spPr>
        <p:txBody>
          <a:bodyPr wrap="square" rtlCol="0">
            <a:spAutoFit/>
          </a:bodyPr>
          <a:lstStyle/>
          <a:p>
            <a:pPr algn="dist"/>
            <a:r>
              <a:rPr lang="zh-CN" altLang="en-US" sz="6000" b="1">
                <a:solidFill>
                  <a:srgbClr val="FFFFFF"/>
                </a:solidFill>
                <a:latin typeface="+mj-ea"/>
                <a:ea typeface="+mj-ea"/>
                <a:cs typeface="微软雅黑" panose="020B0503020204020204" charset="-122"/>
              </a:rPr>
              <a:t>文献</a:t>
            </a:r>
            <a:r>
              <a:rPr lang="zh-CN" altLang="en-US" sz="6000" b="1">
                <a:solidFill>
                  <a:srgbClr val="FFFFFF"/>
                </a:solidFill>
                <a:latin typeface="+mj-ea"/>
                <a:ea typeface="+mj-ea"/>
                <a:cs typeface="微软雅黑" panose="020B0503020204020204" charset="-122"/>
              </a:rPr>
              <a:t>梳理</a:t>
            </a:r>
            <a:endParaRPr lang="zh-CN" altLang="en-US" sz="6000" b="1">
              <a:solidFill>
                <a:srgbClr val="FFFFFF"/>
              </a:solidFill>
              <a:latin typeface="+mj-ea"/>
              <a:ea typeface="+mj-ea"/>
              <a:cs typeface="微软雅黑" panose="020B0503020204020204" charset="-122"/>
            </a:endParaRPr>
          </a:p>
        </p:txBody>
      </p:sp>
      <p:pic>
        <p:nvPicPr>
          <p:cNvPr id="6" name="图片 5" descr="校徽+南京师范大学"/>
          <p:cNvPicPr>
            <a:picLocks noChangeAspect="1"/>
          </p:cNvPicPr>
          <p:nvPr>
            <p:custDataLst>
              <p:tags r:id="rId4"/>
            </p:custDataLst>
          </p:nvPr>
        </p:nvPicPr>
        <p:blipFill>
          <a:blip r:embed="rId5"/>
          <a:srcRect t="33231" b="38380"/>
          <a:stretch>
            <a:fillRect/>
          </a:stretch>
        </p:blipFill>
        <p:spPr>
          <a:xfrm>
            <a:off x="4601210" y="4655820"/>
            <a:ext cx="3127375" cy="628015"/>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169535"/>
          </a:xfrm>
          <a:prstGeom prst="rect">
            <a:avLst/>
          </a:prstGeom>
          <a:noFill/>
        </p:spPr>
        <p:txBody>
          <a:bodyPr wrap="square" rtlCol="0">
            <a:spAutoFit/>
          </a:bodyPr>
          <a:lstStyle/>
          <a:p>
            <a:pPr indent="0" fontAlgn="auto">
              <a:lnSpc>
                <a:spcPct val="150000"/>
              </a:lnSpc>
            </a:pPr>
            <a:r>
              <a:rPr lang="zh-CN" altLang="en-US" sz="2000">
                <a:cs typeface="微软雅黑" panose="020B0503020204020204" charset="-122"/>
              </a:rPr>
              <a:t>实验流程：</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1. </a:t>
            </a:r>
            <a:r>
              <a:rPr lang="zh-CN" altLang="en-US" sz="2000">
                <a:cs typeface="微软雅黑" panose="020B0503020204020204" charset="-122"/>
              </a:rPr>
              <a:t>创造一个刺激集（视频、语音、韵律、面部表情、</a:t>
            </a:r>
            <a:r>
              <a:rPr lang="zh-CN" altLang="en-US" sz="2000">
                <a:cs typeface="微软雅黑" panose="020B0503020204020204" charset="-122"/>
              </a:rPr>
              <a:t>古代艺术）。</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2. </a:t>
            </a:r>
            <a:r>
              <a:rPr lang="zh-CN" altLang="en-US" sz="2000">
                <a:cs typeface="微软雅黑" panose="020B0503020204020204" charset="-122"/>
              </a:rPr>
              <a:t>将刺激上传到Amazon Mechanical Turk来收集实验</a:t>
            </a:r>
            <a:r>
              <a:rPr lang="zh-CN" altLang="en-US" sz="2000">
                <a:cs typeface="微软雅黑" panose="020B0503020204020204" charset="-122"/>
              </a:rPr>
              <a:t>数据。</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3. </a:t>
            </a:r>
            <a:r>
              <a:rPr lang="zh-CN" altLang="en-US" sz="2000">
                <a:cs typeface="微软雅黑" panose="020B0503020204020204" charset="-122"/>
              </a:rPr>
              <a:t>判断刺激用以</a:t>
            </a:r>
            <a:r>
              <a:rPr lang="zh-CN" altLang="en-US" sz="2000">
                <a:cs typeface="微软雅黑" panose="020B0503020204020204" charset="-122"/>
              </a:rPr>
              <a:t>下三种方式。①强制参与者选择所看到材料引起的情绪</a:t>
            </a:r>
            <a:r>
              <a:rPr lang="zh-CN" altLang="en-US" sz="2000">
                <a:cs typeface="微软雅黑" panose="020B0503020204020204" charset="-122"/>
              </a:rPr>
              <a:t>类别</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                                            </a:t>
            </a:r>
            <a:r>
              <a:rPr lang="zh-CN" altLang="en-US" sz="2000">
                <a:cs typeface="微软雅黑" panose="020B0503020204020204" charset="-122"/>
              </a:rPr>
              <a:t>②要求参与者对所看到的材料进行情感维度</a:t>
            </a:r>
            <a:r>
              <a:rPr lang="zh-CN" altLang="en-US" sz="2000">
                <a:cs typeface="微软雅黑" panose="020B0503020204020204" charset="-122"/>
              </a:rPr>
              <a:t>评分</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                                            </a:t>
            </a:r>
            <a:r>
              <a:rPr lang="zh-CN" altLang="en-US" sz="2000">
                <a:cs typeface="微软雅黑" panose="020B0503020204020204" charset="-122"/>
              </a:rPr>
              <a:t>③要求参与者对所看到的</a:t>
            </a:r>
            <a:r>
              <a:rPr lang="zh-CN" altLang="en-US" sz="2000">
                <a:cs typeface="微软雅黑" panose="020B0503020204020204" charset="-122"/>
              </a:rPr>
              <a:t>材料自我报告的情绪</a:t>
            </a:r>
            <a:r>
              <a:rPr lang="zh-CN" altLang="en-US" sz="2000">
                <a:cs typeface="微软雅黑" panose="020B0503020204020204" charset="-122"/>
              </a:rPr>
              <a:t>体验</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4. </a:t>
            </a:r>
            <a:r>
              <a:rPr lang="zh-CN" altLang="en-US" sz="2000">
                <a:cs typeface="微软雅黑" panose="020B0503020204020204" charset="-122"/>
              </a:rPr>
              <a:t>对第一组和第三组的数据进行</a:t>
            </a:r>
            <a:r>
              <a:rPr lang="en-US" altLang="zh-CN" sz="2000">
                <a:solidFill>
                  <a:srgbClr val="FF0000"/>
                </a:solidFill>
                <a:cs typeface="微软雅黑" panose="020B0503020204020204" charset="-122"/>
              </a:rPr>
              <a:t>CCA</a:t>
            </a:r>
            <a:r>
              <a:rPr lang="zh-CN" altLang="en-US" sz="2000">
                <a:solidFill>
                  <a:srgbClr val="FF0000"/>
                </a:solidFill>
                <a:cs typeface="微软雅黑" panose="020B0503020204020204" charset="-122"/>
              </a:rPr>
              <a:t>分析</a:t>
            </a:r>
            <a:r>
              <a:rPr lang="zh-CN" altLang="en-US" sz="2000">
                <a:cs typeface="微软雅黑" panose="020B0503020204020204" charset="-122"/>
              </a:rPr>
              <a:t>（提供存在多少种不同情绪体验的</a:t>
            </a:r>
            <a:r>
              <a:rPr lang="zh-CN" altLang="en-US" sz="2000">
                <a:cs typeface="微软雅黑" panose="020B0503020204020204" charset="-122"/>
              </a:rPr>
              <a:t>证据）。</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5. </a:t>
            </a:r>
            <a:r>
              <a:rPr lang="zh-CN" altLang="en-US" sz="2000">
                <a:cs typeface="微软雅黑" panose="020B0503020204020204" charset="-122"/>
              </a:rPr>
              <a:t>将</a:t>
            </a:r>
            <a:r>
              <a:rPr lang="en-US" altLang="zh-CN" sz="2000">
                <a:cs typeface="微软雅黑" panose="020B0503020204020204" charset="-122"/>
              </a:rPr>
              <a:t>27</a:t>
            </a:r>
            <a:r>
              <a:rPr lang="zh-CN" altLang="en-US" sz="2000">
                <a:cs typeface="微软雅黑" panose="020B0503020204020204" charset="-122"/>
              </a:rPr>
              <a:t>维的情感语义空间通过</a:t>
            </a:r>
            <a:r>
              <a:rPr lang="en-US" altLang="zh-CN" sz="2000">
                <a:solidFill>
                  <a:srgbClr val="FF0000"/>
                </a:solidFill>
                <a:cs typeface="微软雅黑" panose="020B0503020204020204" charset="-122"/>
              </a:rPr>
              <a:t>t-SNE</a:t>
            </a:r>
            <a:r>
              <a:rPr lang="zh-CN" altLang="en-US" sz="2000">
                <a:cs typeface="微软雅黑" panose="020B0503020204020204" charset="-122"/>
              </a:rPr>
              <a:t>的方法进行降维得到可视化的语义模型（提供情感是平滑</a:t>
            </a:r>
            <a:r>
              <a:rPr lang="zh-CN" altLang="en-US" sz="2000">
                <a:cs typeface="微软雅黑" panose="020B0503020204020204" charset="-122"/>
              </a:rPr>
              <a:t>梯度的不是</a:t>
            </a:r>
            <a:r>
              <a:rPr lang="zh-CN" altLang="en-US" sz="2000">
                <a:cs typeface="微软雅黑" panose="020B0503020204020204" charset="-122"/>
              </a:rPr>
              <a:t>离散的）。</a:t>
            </a:r>
            <a:endParaRPr lang="zh-CN" altLang="en-US" sz="2000">
              <a:cs typeface="微软雅黑" panose="020B0503020204020204" charset="-122"/>
            </a:endParaRPr>
          </a:p>
          <a:p>
            <a:pPr indent="0" fontAlgn="auto">
              <a:lnSpc>
                <a:spcPct val="150000"/>
              </a:lnSpc>
            </a:pPr>
            <a:r>
              <a:rPr lang="en-US" altLang="zh-CN" sz="2000">
                <a:cs typeface="微软雅黑" panose="020B0503020204020204" charset="-122"/>
              </a:rPr>
              <a:t>6. </a:t>
            </a:r>
            <a:r>
              <a:rPr lang="zh-CN" altLang="en-US" sz="2000">
                <a:cs typeface="微软雅黑" panose="020B0503020204020204" charset="-122"/>
              </a:rPr>
              <a:t>将第二组和第三组的数据进行</a:t>
            </a:r>
            <a:r>
              <a:rPr lang="zh-CN" altLang="en-US" sz="2000">
                <a:solidFill>
                  <a:srgbClr val="FF0000"/>
                </a:solidFill>
                <a:cs typeface="微软雅黑" panose="020B0503020204020204" charset="-122"/>
              </a:rPr>
              <a:t>交叉验证</a:t>
            </a:r>
            <a:r>
              <a:rPr lang="zh-CN" altLang="en-US" sz="2000">
                <a:cs typeface="微软雅黑" panose="020B0503020204020204" charset="-122"/>
              </a:rPr>
              <a:t>。得出</a:t>
            </a:r>
            <a:r>
              <a:rPr lang="zh-CN" altLang="en-US" sz="2000">
                <a:solidFill>
                  <a:srgbClr val="FF0000"/>
                </a:solidFill>
                <a:cs typeface="微软雅黑" panose="020B0503020204020204" charset="-122"/>
              </a:rPr>
              <a:t>categorical judgment dimensions</a:t>
            </a:r>
            <a:r>
              <a:rPr lang="zh-CN" altLang="en-US" sz="2000">
                <a:cs typeface="微软雅黑" panose="020B0503020204020204" charset="-122"/>
              </a:rPr>
              <a:t>对情绪的解释要好于 </a:t>
            </a:r>
            <a:r>
              <a:rPr lang="zh-CN" altLang="en-US" sz="2000">
                <a:solidFill>
                  <a:srgbClr val="FF0000"/>
                </a:solidFill>
                <a:cs typeface="微软雅黑" panose="020B0503020204020204" charset="-122"/>
              </a:rPr>
              <a:t>affective dimensions</a:t>
            </a:r>
            <a:r>
              <a:rPr lang="zh-CN" altLang="en-US" sz="2000">
                <a:solidFill>
                  <a:schemeClr val="tx1"/>
                </a:solidFill>
                <a:cs typeface="微软雅黑" panose="020B0503020204020204" charset="-122"/>
              </a:rPr>
              <a:t>。</a:t>
            </a:r>
            <a:endParaRPr lang="en-US" altLang="zh-CN" sz="2000">
              <a:solidFill>
                <a:schemeClr val="tx1"/>
              </a:solidFill>
              <a:cs typeface="微软雅黑" panose="020B0503020204020204" charset="-122"/>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pic>
        <p:nvPicPr>
          <p:cNvPr id="2" name="Picture 3"/>
          <p:cNvPicPr>
            <a:picLocks noChangeAspect="1"/>
          </p:cNvPicPr>
          <p:nvPr/>
        </p:nvPicPr>
        <p:blipFill>
          <a:blip r:embed="rId6" cstate="print"/>
          <a:srcRect r="40138"/>
          <a:stretch>
            <a:fillRect/>
          </a:stretch>
        </p:blipFill>
        <p:spPr>
          <a:xfrm>
            <a:off x="781050" y="996315"/>
            <a:ext cx="4420870" cy="5502275"/>
          </a:xfrm>
          <a:prstGeom prst="rect">
            <a:avLst/>
          </a:prstGeom>
        </p:spPr>
      </p:pic>
      <p:pic>
        <p:nvPicPr>
          <p:cNvPr id="4" name="图片 3" descr="视频"/>
          <p:cNvPicPr>
            <a:picLocks noChangeAspect="1"/>
          </p:cNvPicPr>
          <p:nvPr/>
        </p:nvPicPr>
        <p:blipFill>
          <a:blip r:embed="rId7"/>
          <a:stretch>
            <a:fillRect/>
          </a:stretch>
        </p:blipFill>
        <p:spPr>
          <a:xfrm>
            <a:off x="8709660" y="853440"/>
            <a:ext cx="3201670" cy="2947670"/>
          </a:xfrm>
          <a:prstGeom prst="rect">
            <a:avLst/>
          </a:prstGeom>
        </p:spPr>
      </p:pic>
      <p:pic>
        <p:nvPicPr>
          <p:cNvPr id="5" name="图片 4" descr="微信截图_20240709172643"/>
          <p:cNvPicPr>
            <a:picLocks noChangeAspect="1"/>
          </p:cNvPicPr>
          <p:nvPr/>
        </p:nvPicPr>
        <p:blipFill>
          <a:blip r:embed="rId8"/>
          <a:stretch>
            <a:fillRect/>
          </a:stretch>
        </p:blipFill>
        <p:spPr>
          <a:xfrm>
            <a:off x="5634355" y="3801110"/>
            <a:ext cx="4246880" cy="2472055"/>
          </a:xfrm>
          <a:prstGeom prst="rect">
            <a:avLst/>
          </a:prstGeom>
        </p:spPr>
      </p:pic>
    </p:spTree>
    <p:custDataLst>
      <p:tags r:id="rId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929630"/>
          </a:xfrm>
          <a:prstGeom prst="rect">
            <a:avLst/>
          </a:prstGeom>
          <a:noFill/>
        </p:spPr>
        <p:txBody>
          <a:bodyPr wrap="square" rtlCol="0">
            <a:noAutofit/>
          </a:bodyPr>
          <a:lstStyle/>
          <a:p>
            <a:pPr indent="0" fontAlgn="auto">
              <a:lnSpc>
                <a:spcPct val="150000"/>
              </a:lnSpc>
            </a:pPr>
            <a:r>
              <a:rPr lang="zh-CN" altLang="en-US" sz="2000" b="1">
                <a:cs typeface="微软雅黑" panose="020B0503020204020204" charset="-122"/>
              </a:rPr>
              <a:t>不同材料之间的不同点</a:t>
            </a:r>
            <a:endParaRPr lang="zh-CN" altLang="en-US" sz="2000" b="1">
              <a:cs typeface="微软雅黑" panose="020B0503020204020204" charset="-122"/>
            </a:endParaRPr>
          </a:p>
          <a:p>
            <a:pPr indent="0" fontAlgn="auto">
              <a:lnSpc>
                <a:spcPct val="150000"/>
              </a:lnSpc>
            </a:pPr>
            <a:r>
              <a:rPr lang="en-US" altLang="zh-CN" sz="2000" b="1">
                <a:cs typeface="微软雅黑" panose="020B0503020204020204" charset="-122"/>
              </a:rPr>
              <a:t>1. </a:t>
            </a:r>
            <a:r>
              <a:rPr lang="zh-CN" altLang="en-US" sz="2000" b="1">
                <a:cs typeface="微软雅黑" panose="020B0503020204020204" charset="-122"/>
              </a:rPr>
              <a:t>在情感类别（</a:t>
            </a:r>
            <a:r>
              <a:rPr lang="en-US" altLang="zh-CN" sz="2000" b="1">
                <a:cs typeface="微软雅黑" panose="020B0503020204020204" charset="-122"/>
              </a:rPr>
              <a:t>emotion catagories</a:t>
            </a:r>
            <a:r>
              <a:rPr lang="zh-CN" altLang="en-US" sz="2000" b="1">
                <a:cs typeface="微软雅黑" panose="020B0503020204020204" charset="-122"/>
              </a:rPr>
              <a:t>）存在</a:t>
            </a:r>
            <a:r>
              <a:rPr lang="zh-CN" altLang="en-US" sz="2000" b="1">
                <a:cs typeface="微软雅黑" panose="020B0503020204020204" charset="-122"/>
              </a:rPr>
              <a:t>不同。</a:t>
            </a:r>
            <a:endParaRPr lang="zh-CN" altLang="en-US" sz="2000" b="1">
              <a:cs typeface="微软雅黑" panose="020B0503020204020204" charset="-122"/>
            </a:endParaRPr>
          </a:p>
          <a:p>
            <a:pPr indent="0" fontAlgn="auto">
              <a:lnSpc>
                <a:spcPct val="150000"/>
              </a:lnSpc>
            </a:pPr>
            <a:endParaRPr lang="zh-CN" altLang="en-US" sz="2000" b="1">
              <a:cs typeface="微软雅黑" panose="020B0503020204020204" charset="-122"/>
            </a:endParaRPr>
          </a:p>
        </p:txBody>
      </p:sp>
      <p:pic>
        <p:nvPicPr>
          <p:cNvPr id="2" name="图片 1" descr="微信截图_20240709172758"/>
          <p:cNvPicPr>
            <a:picLocks noChangeAspect="1"/>
          </p:cNvPicPr>
          <p:nvPr/>
        </p:nvPicPr>
        <p:blipFill>
          <a:blip r:embed="rId6"/>
          <a:stretch>
            <a:fillRect/>
          </a:stretch>
        </p:blipFill>
        <p:spPr>
          <a:xfrm>
            <a:off x="6096000" y="1957705"/>
            <a:ext cx="3209290" cy="3607435"/>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1559560" y="1809115"/>
            <a:ext cx="2602865" cy="3905250"/>
          </a:xfrm>
          <a:prstGeom prst="rect">
            <a:avLst/>
          </a:prstGeom>
        </p:spPr>
      </p:pic>
      <p:sp>
        <p:nvSpPr>
          <p:cNvPr id="6" name="文本框 5"/>
          <p:cNvSpPr txBox="1"/>
          <p:nvPr/>
        </p:nvSpPr>
        <p:spPr>
          <a:xfrm>
            <a:off x="309245" y="2795905"/>
            <a:ext cx="473075" cy="747395"/>
          </a:xfrm>
          <a:prstGeom prst="rect">
            <a:avLst/>
          </a:prstGeom>
          <a:noFill/>
        </p:spPr>
        <p:txBody>
          <a:bodyPr vert="eaVert" wrap="square" rtlCol="0">
            <a:noAutofit/>
          </a:bodyPr>
          <a:p>
            <a:r>
              <a:rPr lang="zh-CN" altLang="en-US" b="1"/>
              <a:t>视</a:t>
            </a:r>
            <a:r>
              <a:rPr lang="en-US" altLang="zh-CN" b="1"/>
              <a:t>  </a:t>
            </a:r>
            <a:r>
              <a:rPr lang="zh-CN" altLang="en-US" b="1"/>
              <a:t>频</a:t>
            </a:r>
            <a:endParaRPr lang="en-US" altLang="zh-CN" b="1"/>
          </a:p>
        </p:txBody>
      </p:sp>
      <p:sp>
        <p:nvSpPr>
          <p:cNvPr id="8" name="文本框 7"/>
          <p:cNvSpPr txBox="1"/>
          <p:nvPr/>
        </p:nvSpPr>
        <p:spPr>
          <a:xfrm>
            <a:off x="5042535" y="2783840"/>
            <a:ext cx="424815" cy="759460"/>
          </a:xfrm>
          <a:prstGeom prst="rect">
            <a:avLst/>
          </a:prstGeom>
          <a:noFill/>
        </p:spPr>
        <p:txBody>
          <a:bodyPr vert="eaVert" wrap="square" rtlCol="0">
            <a:noAutofit/>
          </a:bodyPr>
          <a:p>
            <a:r>
              <a:rPr lang="zh-CN" altLang="en-US" b="1"/>
              <a:t>声</a:t>
            </a:r>
            <a:r>
              <a:rPr lang="en-US" altLang="zh-CN" b="1"/>
              <a:t>  </a:t>
            </a:r>
            <a:r>
              <a:rPr lang="zh-CN" altLang="en-US" b="1"/>
              <a:t>音</a:t>
            </a:r>
            <a:endParaRPr lang="zh-CN" altLang="en-US" b="1"/>
          </a:p>
        </p:txBody>
      </p:sp>
      <p:sp>
        <p:nvSpPr>
          <p:cNvPr id="12" name="文本框 11"/>
          <p:cNvSpPr txBox="1"/>
          <p:nvPr/>
        </p:nvSpPr>
        <p:spPr>
          <a:xfrm>
            <a:off x="2144395" y="5714365"/>
            <a:ext cx="5334000" cy="368300"/>
          </a:xfrm>
          <a:prstGeom prst="rect">
            <a:avLst/>
          </a:prstGeom>
          <a:noFill/>
        </p:spPr>
        <p:txBody>
          <a:bodyPr wrap="square" rtlCol="0">
            <a:spAutoFit/>
          </a:bodyPr>
          <a:p>
            <a:endParaRPr lang="en-US" altLang="zh-CN"/>
          </a:p>
        </p:txBody>
      </p:sp>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12201525" cy="68453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1" name="图片 20" descr="校徽+南京师范大学(白)"/>
          <p:cNvPicPr>
            <a:picLocks noChangeAspect="1"/>
          </p:cNvPicPr>
          <p:nvPr>
            <p:custDataLst>
              <p:tags r:id="rId2"/>
            </p:custDataLst>
          </p:nvPr>
        </p:nvPicPr>
        <p:blipFill>
          <a:blip r:embed="rId3"/>
          <a:stretch>
            <a:fillRect/>
          </a:stretch>
        </p:blipFill>
        <p:spPr>
          <a:xfrm>
            <a:off x="9427845" y="-587375"/>
            <a:ext cx="2764155" cy="1955165"/>
          </a:xfrm>
          <a:prstGeom prst="rect">
            <a:avLst/>
          </a:prstGeom>
        </p:spPr>
      </p:pic>
      <p:sp>
        <p:nvSpPr>
          <p:cNvPr id="10" name="文本框 9"/>
          <p:cNvSpPr txBox="1"/>
          <p:nvPr/>
        </p:nvSpPr>
        <p:spPr>
          <a:xfrm>
            <a:off x="226060" y="109855"/>
            <a:ext cx="2644140" cy="460375"/>
          </a:xfrm>
          <a:prstGeom prst="rect">
            <a:avLst/>
          </a:prstGeom>
          <a:noFill/>
        </p:spPr>
        <p:txBody>
          <a:bodyPr wrap="square" rtlCol="0">
            <a:spAutoFit/>
          </a:bodyPr>
          <a:lstStyle/>
          <a:p>
            <a:r>
              <a:rPr lang="en-US" sz="2400" b="1">
                <a:solidFill>
                  <a:schemeClr val="bg1"/>
                </a:solidFill>
                <a:cs typeface="微软雅黑" panose="020B0503020204020204" charset="-122"/>
              </a:rPr>
              <a:t>2 </a:t>
            </a:r>
            <a:r>
              <a:rPr lang="zh-CN" altLang="en-US" sz="2400" b="1">
                <a:solidFill>
                  <a:schemeClr val="bg1"/>
                </a:solidFill>
                <a:cs typeface="微软雅黑" panose="020B0503020204020204" charset="-122"/>
              </a:rPr>
              <a:t>文献</a:t>
            </a:r>
            <a:r>
              <a:rPr lang="zh-CN" altLang="en-US" sz="2400" b="1">
                <a:solidFill>
                  <a:schemeClr val="bg1"/>
                </a:solidFill>
                <a:cs typeface="微软雅黑" panose="020B0503020204020204" charset="-122"/>
              </a:rPr>
              <a:t>梳理</a:t>
            </a:r>
            <a:endParaRPr lang="zh-CN" altLang="en-US" sz="2400" b="1">
              <a:solidFill>
                <a:schemeClr val="bg1"/>
              </a:solidFill>
              <a:cs typeface="微软雅黑" panose="020B0503020204020204" charset="-122"/>
            </a:endParaRPr>
          </a:p>
        </p:txBody>
      </p:sp>
      <p:sp>
        <p:nvSpPr>
          <p:cNvPr id="11" name="矩形 10"/>
          <p:cNvSpPr/>
          <p:nvPr>
            <p:custDataLst>
              <p:tags r:id="rId4"/>
            </p:custDataLst>
          </p:nvPr>
        </p:nvSpPr>
        <p:spPr>
          <a:xfrm>
            <a:off x="-9525" y="6738620"/>
            <a:ext cx="12201525" cy="119380"/>
          </a:xfrm>
          <a:prstGeom prst="rect">
            <a:avLst/>
          </a:prstGeom>
          <a:solidFill>
            <a:srgbClr val="00633D"/>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2" name="iconfont-1191-866880"/>
          <p:cNvSpPr/>
          <p:nvPr>
            <p:custDataLst>
              <p:tags r:id="rId5"/>
            </p:custDataLst>
          </p:nvPr>
        </p:nvSpPr>
        <p:spPr>
          <a:xfrm>
            <a:off x="5982564" y="2060307"/>
            <a:ext cx="609685" cy="533985"/>
          </a:xfrm>
          <a:custGeom>
            <a:avLst/>
            <a:gdLst>
              <a:gd name="T0" fmla="*/ 6964 w 7768"/>
              <a:gd name="T1" fmla="*/ 3224 h 6803"/>
              <a:gd name="T2" fmla="*/ 6493 w 7768"/>
              <a:gd name="T3" fmla="*/ 3224 h 6803"/>
              <a:gd name="T4" fmla="*/ 6493 w 7768"/>
              <a:gd name="T5" fmla="*/ 2232 h 6803"/>
              <a:gd name="T6" fmla="*/ 5870 w 7768"/>
              <a:gd name="T7" fmla="*/ 1517 h 6803"/>
              <a:gd name="T8" fmla="*/ 5858 w 7768"/>
              <a:gd name="T9" fmla="*/ 1403 h 6803"/>
              <a:gd name="T10" fmla="*/ 5358 w 7768"/>
              <a:gd name="T11" fmla="*/ 148 h 6803"/>
              <a:gd name="T12" fmla="*/ 5238 w 7768"/>
              <a:gd name="T13" fmla="*/ 26 h 6803"/>
              <a:gd name="T14" fmla="*/ 5060 w 7768"/>
              <a:gd name="T15" fmla="*/ 20 h 6803"/>
              <a:gd name="T16" fmla="*/ 1045 w 7768"/>
              <a:gd name="T17" fmla="*/ 1422 h 6803"/>
              <a:gd name="T18" fmla="*/ 946 w 7768"/>
              <a:gd name="T19" fmla="*/ 1489 h 6803"/>
              <a:gd name="T20" fmla="*/ 760 w 7768"/>
              <a:gd name="T21" fmla="*/ 1489 h 6803"/>
              <a:gd name="T22" fmla="*/ 0 w 7768"/>
              <a:gd name="T23" fmla="*/ 2233 h 6803"/>
              <a:gd name="T24" fmla="*/ 0 w 7768"/>
              <a:gd name="T25" fmla="*/ 6043 h 6803"/>
              <a:gd name="T26" fmla="*/ 760 w 7768"/>
              <a:gd name="T27" fmla="*/ 6803 h 6803"/>
              <a:gd name="T28" fmla="*/ 5645 w 7768"/>
              <a:gd name="T29" fmla="*/ 6803 h 6803"/>
              <a:gd name="T30" fmla="*/ 6493 w 7768"/>
              <a:gd name="T31" fmla="*/ 6043 h 6803"/>
              <a:gd name="T32" fmla="*/ 6493 w 7768"/>
              <a:gd name="T33" fmla="*/ 5176 h 6803"/>
              <a:gd name="T34" fmla="*/ 6964 w 7768"/>
              <a:gd name="T35" fmla="*/ 5176 h 6803"/>
              <a:gd name="T36" fmla="*/ 7768 w 7768"/>
              <a:gd name="T37" fmla="*/ 4425 h 6803"/>
              <a:gd name="T38" fmla="*/ 7768 w 7768"/>
              <a:gd name="T39" fmla="*/ 3976 h 6803"/>
              <a:gd name="T40" fmla="*/ 6964 w 7768"/>
              <a:gd name="T41" fmla="*/ 3224 h 6803"/>
              <a:gd name="T42" fmla="*/ 5005 w 7768"/>
              <a:gd name="T43" fmla="*/ 502 h 6803"/>
              <a:gd name="T44" fmla="*/ 5398 w 7768"/>
              <a:gd name="T45" fmla="*/ 1489 h 6803"/>
              <a:gd name="T46" fmla="*/ 2180 w 7768"/>
              <a:gd name="T47" fmla="*/ 1489 h 6803"/>
              <a:gd name="T48" fmla="*/ 5005 w 7768"/>
              <a:gd name="T49" fmla="*/ 502 h 6803"/>
              <a:gd name="T50" fmla="*/ 6029 w 7768"/>
              <a:gd name="T51" fmla="*/ 6043 h 6803"/>
              <a:gd name="T52" fmla="*/ 5645 w 7768"/>
              <a:gd name="T53" fmla="*/ 6369 h 6803"/>
              <a:gd name="T54" fmla="*/ 761 w 7768"/>
              <a:gd name="T55" fmla="*/ 6369 h 6803"/>
              <a:gd name="T56" fmla="*/ 464 w 7768"/>
              <a:gd name="T57" fmla="*/ 6043 h 6803"/>
              <a:gd name="T58" fmla="*/ 464 w 7768"/>
              <a:gd name="T59" fmla="*/ 2232 h 6803"/>
              <a:gd name="T60" fmla="*/ 761 w 7768"/>
              <a:gd name="T61" fmla="*/ 1923 h 6803"/>
              <a:gd name="T62" fmla="*/ 5645 w 7768"/>
              <a:gd name="T63" fmla="*/ 1923 h 6803"/>
              <a:gd name="T64" fmla="*/ 6029 w 7768"/>
              <a:gd name="T65" fmla="*/ 2232 h 6803"/>
              <a:gd name="T66" fmla="*/ 6029 w 7768"/>
              <a:gd name="T67" fmla="*/ 3224 h 6803"/>
              <a:gd name="T68" fmla="*/ 5325 w 7768"/>
              <a:gd name="T69" fmla="*/ 3224 h 6803"/>
              <a:gd name="T70" fmla="*/ 4522 w 7768"/>
              <a:gd name="T71" fmla="*/ 3976 h 6803"/>
              <a:gd name="T72" fmla="*/ 4522 w 7768"/>
              <a:gd name="T73" fmla="*/ 4425 h 6803"/>
              <a:gd name="T74" fmla="*/ 5325 w 7768"/>
              <a:gd name="T75" fmla="*/ 5176 h 6803"/>
              <a:gd name="T76" fmla="*/ 6029 w 7768"/>
              <a:gd name="T77" fmla="*/ 5176 h 6803"/>
              <a:gd name="T78" fmla="*/ 6029 w 7768"/>
              <a:gd name="T79" fmla="*/ 6043 h 6803"/>
              <a:gd name="T80" fmla="*/ 7304 w 7768"/>
              <a:gd name="T81" fmla="*/ 4425 h 6803"/>
              <a:gd name="T82" fmla="*/ 6964 w 7768"/>
              <a:gd name="T83" fmla="*/ 4743 h 6803"/>
              <a:gd name="T84" fmla="*/ 5325 w 7768"/>
              <a:gd name="T85" fmla="*/ 4743 h 6803"/>
              <a:gd name="T86" fmla="*/ 4985 w 7768"/>
              <a:gd name="T87" fmla="*/ 4425 h 6803"/>
              <a:gd name="T88" fmla="*/ 4985 w 7768"/>
              <a:gd name="T89" fmla="*/ 3976 h 6803"/>
              <a:gd name="T90" fmla="*/ 5325 w 7768"/>
              <a:gd name="T91" fmla="*/ 3658 h 6803"/>
              <a:gd name="T92" fmla="*/ 6964 w 7768"/>
              <a:gd name="T93" fmla="*/ 3658 h 6803"/>
              <a:gd name="T94" fmla="*/ 7304 w 7768"/>
              <a:gd name="T95" fmla="*/ 3976 h 6803"/>
              <a:gd name="T96" fmla="*/ 7304 w 7768"/>
              <a:gd name="T97" fmla="*/ 4425 h 6803"/>
              <a:gd name="T98" fmla="*/ 5570 w 7768"/>
              <a:gd name="T99" fmla="*/ 3984 h 6803"/>
              <a:gd name="T100" fmla="*/ 5348 w 7768"/>
              <a:gd name="T101" fmla="*/ 4192 h 6803"/>
              <a:gd name="T102" fmla="*/ 5570 w 7768"/>
              <a:gd name="T103" fmla="*/ 4400 h 6803"/>
              <a:gd name="T104" fmla="*/ 5792 w 7768"/>
              <a:gd name="T105" fmla="*/ 4192 h 6803"/>
              <a:gd name="T106" fmla="*/ 5570 w 7768"/>
              <a:gd name="T107" fmla="*/ 3984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68" h="6803">
                <a:moveTo>
                  <a:pt x="6964" y="3224"/>
                </a:moveTo>
                <a:lnTo>
                  <a:pt x="6493" y="3224"/>
                </a:lnTo>
                <a:lnTo>
                  <a:pt x="6493" y="2232"/>
                </a:lnTo>
                <a:cubicBezTo>
                  <a:pt x="6493" y="1893"/>
                  <a:pt x="6216" y="1606"/>
                  <a:pt x="5870" y="1517"/>
                </a:cubicBezTo>
                <a:cubicBezTo>
                  <a:pt x="5877" y="1480"/>
                  <a:pt x="5874" y="1441"/>
                  <a:pt x="5858" y="1403"/>
                </a:cubicBezTo>
                <a:lnTo>
                  <a:pt x="5358" y="148"/>
                </a:lnTo>
                <a:cubicBezTo>
                  <a:pt x="5337" y="94"/>
                  <a:pt x="5294" y="50"/>
                  <a:pt x="5238" y="26"/>
                </a:cubicBezTo>
                <a:cubicBezTo>
                  <a:pt x="5181" y="2"/>
                  <a:pt x="5118" y="0"/>
                  <a:pt x="5060" y="20"/>
                </a:cubicBezTo>
                <a:lnTo>
                  <a:pt x="1045" y="1422"/>
                </a:lnTo>
                <a:cubicBezTo>
                  <a:pt x="1005" y="1436"/>
                  <a:pt x="971" y="1460"/>
                  <a:pt x="946" y="1489"/>
                </a:cubicBezTo>
                <a:lnTo>
                  <a:pt x="760" y="1489"/>
                </a:lnTo>
                <a:cubicBezTo>
                  <a:pt x="317" y="1489"/>
                  <a:pt x="0" y="1822"/>
                  <a:pt x="0" y="2233"/>
                </a:cubicBezTo>
                <a:lnTo>
                  <a:pt x="0" y="6043"/>
                </a:lnTo>
                <a:cubicBezTo>
                  <a:pt x="0" y="6462"/>
                  <a:pt x="317" y="6803"/>
                  <a:pt x="760" y="6803"/>
                </a:cubicBezTo>
                <a:lnTo>
                  <a:pt x="5645" y="6803"/>
                </a:lnTo>
                <a:cubicBezTo>
                  <a:pt x="6088" y="6803"/>
                  <a:pt x="6493" y="6462"/>
                  <a:pt x="6493" y="6043"/>
                </a:cubicBezTo>
                <a:lnTo>
                  <a:pt x="6493" y="5176"/>
                </a:lnTo>
                <a:lnTo>
                  <a:pt x="6964" y="5176"/>
                </a:lnTo>
                <a:cubicBezTo>
                  <a:pt x="7408" y="5176"/>
                  <a:pt x="7768" y="4840"/>
                  <a:pt x="7768" y="4425"/>
                </a:cubicBezTo>
                <a:lnTo>
                  <a:pt x="7768" y="3976"/>
                </a:lnTo>
                <a:cubicBezTo>
                  <a:pt x="7768" y="3561"/>
                  <a:pt x="7408" y="3224"/>
                  <a:pt x="6964" y="3224"/>
                </a:cubicBezTo>
                <a:close/>
                <a:moveTo>
                  <a:pt x="5005" y="502"/>
                </a:moveTo>
                <a:lnTo>
                  <a:pt x="5398" y="1489"/>
                </a:lnTo>
                <a:lnTo>
                  <a:pt x="2180" y="1489"/>
                </a:lnTo>
                <a:lnTo>
                  <a:pt x="5005" y="502"/>
                </a:lnTo>
                <a:close/>
                <a:moveTo>
                  <a:pt x="6029" y="6043"/>
                </a:moveTo>
                <a:cubicBezTo>
                  <a:pt x="6029" y="6220"/>
                  <a:pt x="5830" y="6369"/>
                  <a:pt x="5645" y="6369"/>
                </a:cubicBezTo>
                <a:lnTo>
                  <a:pt x="761" y="6369"/>
                </a:lnTo>
                <a:cubicBezTo>
                  <a:pt x="576" y="6369"/>
                  <a:pt x="464" y="6220"/>
                  <a:pt x="464" y="6043"/>
                </a:cubicBezTo>
                <a:lnTo>
                  <a:pt x="464" y="2232"/>
                </a:lnTo>
                <a:cubicBezTo>
                  <a:pt x="464" y="2059"/>
                  <a:pt x="570" y="1923"/>
                  <a:pt x="761" y="1923"/>
                </a:cubicBezTo>
                <a:lnTo>
                  <a:pt x="5645" y="1923"/>
                </a:lnTo>
                <a:cubicBezTo>
                  <a:pt x="5836" y="1923"/>
                  <a:pt x="6029" y="2059"/>
                  <a:pt x="6029" y="2232"/>
                </a:cubicBezTo>
                <a:lnTo>
                  <a:pt x="6029" y="3224"/>
                </a:lnTo>
                <a:lnTo>
                  <a:pt x="5325" y="3224"/>
                </a:lnTo>
                <a:cubicBezTo>
                  <a:pt x="4881" y="3224"/>
                  <a:pt x="4522" y="3561"/>
                  <a:pt x="4522" y="3976"/>
                </a:cubicBezTo>
                <a:lnTo>
                  <a:pt x="4522" y="4425"/>
                </a:lnTo>
                <a:cubicBezTo>
                  <a:pt x="4522" y="4840"/>
                  <a:pt x="4881" y="5176"/>
                  <a:pt x="5325" y="5176"/>
                </a:cubicBezTo>
                <a:lnTo>
                  <a:pt x="6029" y="5176"/>
                </a:lnTo>
                <a:lnTo>
                  <a:pt x="6029" y="6043"/>
                </a:lnTo>
                <a:close/>
                <a:moveTo>
                  <a:pt x="7304" y="4425"/>
                </a:moveTo>
                <a:cubicBezTo>
                  <a:pt x="7304" y="4600"/>
                  <a:pt x="7152" y="4743"/>
                  <a:pt x="6964" y="4743"/>
                </a:cubicBezTo>
                <a:lnTo>
                  <a:pt x="5325" y="4743"/>
                </a:lnTo>
                <a:cubicBezTo>
                  <a:pt x="5137" y="4743"/>
                  <a:pt x="4985" y="4600"/>
                  <a:pt x="4985" y="4425"/>
                </a:cubicBezTo>
                <a:lnTo>
                  <a:pt x="4985" y="3976"/>
                </a:lnTo>
                <a:cubicBezTo>
                  <a:pt x="4985" y="3800"/>
                  <a:pt x="5137" y="3658"/>
                  <a:pt x="5325" y="3658"/>
                </a:cubicBezTo>
                <a:lnTo>
                  <a:pt x="6964" y="3658"/>
                </a:lnTo>
                <a:cubicBezTo>
                  <a:pt x="7152" y="3658"/>
                  <a:pt x="7304" y="3800"/>
                  <a:pt x="7304" y="3976"/>
                </a:cubicBezTo>
                <a:lnTo>
                  <a:pt x="7304" y="4425"/>
                </a:lnTo>
                <a:close/>
                <a:moveTo>
                  <a:pt x="5570" y="3984"/>
                </a:moveTo>
                <a:cubicBezTo>
                  <a:pt x="5447" y="3984"/>
                  <a:pt x="5348" y="4077"/>
                  <a:pt x="5348" y="4192"/>
                </a:cubicBezTo>
                <a:cubicBezTo>
                  <a:pt x="5348" y="4307"/>
                  <a:pt x="5447" y="4400"/>
                  <a:pt x="5570" y="4400"/>
                </a:cubicBezTo>
                <a:cubicBezTo>
                  <a:pt x="5692" y="4400"/>
                  <a:pt x="5792" y="4307"/>
                  <a:pt x="5792" y="4192"/>
                </a:cubicBezTo>
                <a:cubicBezTo>
                  <a:pt x="5792" y="4077"/>
                  <a:pt x="5692" y="3984"/>
                  <a:pt x="5570" y="39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a:solidFill>
                <a:schemeClr val="tx1">
                  <a:lumMod val="75000"/>
                  <a:lumOff val="25000"/>
                </a:schemeClr>
              </a:solidFill>
              <a:cs typeface="+mn-ea"/>
              <a:sym typeface="+mn-lt"/>
            </a:endParaRPr>
          </a:p>
        </p:txBody>
      </p:sp>
      <p:sp>
        <p:nvSpPr>
          <p:cNvPr id="3" name="文本框 2"/>
          <p:cNvSpPr txBox="1"/>
          <p:nvPr/>
        </p:nvSpPr>
        <p:spPr>
          <a:xfrm>
            <a:off x="0" y="684530"/>
            <a:ext cx="12052935" cy="5929630"/>
          </a:xfrm>
          <a:prstGeom prst="rect">
            <a:avLst/>
          </a:prstGeom>
          <a:noFill/>
        </p:spPr>
        <p:txBody>
          <a:bodyPr wrap="square" rtlCol="0">
            <a:noAutofit/>
          </a:bodyPr>
          <a:lstStyle/>
          <a:p>
            <a:pPr indent="0" fontAlgn="auto">
              <a:lnSpc>
                <a:spcPct val="150000"/>
              </a:lnSpc>
            </a:pPr>
            <a:r>
              <a:rPr lang="zh-CN" altLang="en-US" sz="2000" b="1">
                <a:cs typeface="微软雅黑" panose="020B0503020204020204" charset="-122"/>
              </a:rPr>
              <a:t>不同材料之间的不同点</a:t>
            </a:r>
            <a:endParaRPr lang="zh-CN" altLang="en-US" sz="2000" b="1">
              <a:cs typeface="微软雅黑" panose="020B0503020204020204" charset="-122"/>
            </a:endParaRPr>
          </a:p>
          <a:p>
            <a:pPr indent="0" fontAlgn="auto">
              <a:lnSpc>
                <a:spcPct val="150000"/>
              </a:lnSpc>
            </a:pPr>
            <a:r>
              <a:rPr lang="en-US" altLang="zh-CN" sz="2000" b="1">
                <a:cs typeface="微软雅黑" panose="020B0503020204020204" charset="-122"/>
              </a:rPr>
              <a:t>1. </a:t>
            </a:r>
            <a:r>
              <a:rPr lang="zh-CN" altLang="en-US" sz="2000" b="1">
                <a:cs typeface="微软雅黑" panose="020B0503020204020204" charset="-122"/>
              </a:rPr>
              <a:t>在情感类别（</a:t>
            </a:r>
            <a:r>
              <a:rPr lang="en-US" altLang="zh-CN" sz="2000" b="1">
                <a:cs typeface="微软雅黑" panose="020B0503020204020204" charset="-122"/>
              </a:rPr>
              <a:t>emotion catagories</a:t>
            </a:r>
            <a:r>
              <a:rPr lang="zh-CN" altLang="en-US" sz="2000" b="1">
                <a:cs typeface="微软雅黑" panose="020B0503020204020204" charset="-122"/>
              </a:rPr>
              <a:t>）存在</a:t>
            </a:r>
            <a:r>
              <a:rPr lang="zh-CN" altLang="en-US" sz="2000" b="1">
                <a:cs typeface="微软雅黑" panose="020B0503020204020204" charset="-122"/>
              </a:rPr>
              <a:t>不同。</a:t>
            </a:r>
            <a:endParaRPr lang="zh-CN" altLang="en-US" sz="2000" b="1">
              <a:cs typeface="微软雅黑" panose="020B0503020204020204" charset="-122"/>
            </a:endParaRPr>
          </a:p>
          <a:p>
            <a:pPr indent="0" fontAlgn="auto">
              <a:lnSpc>
                <a:spcPct val="150000"/>
              </a:lnSpc>
            </a:pPr>
            <a:endParaRPr lang="zh-CN" altLang="en-US" sz="2000" b="1">
              <a:cs typeface="微软雅黑" panose="020B0503020204020204" charset="-122"/>
            </a:endParaRPr>
          </a:p>
        </p:txBody>
      </p:sp>
      <p:sp>
        <p:nvSpPr>
          <p:cNvPr id="6" name="文本框 5"/>
          <p:cNvSpPr txBox="1"/>
          <p:nvPr/>
        </p:nvSpPr>
        <p:spPr>
          <a:xfrm>
            <a:off x="309245" y="2795905"/>
            <a:ext cx="473075" cy="747395"/>
          </a:xfrm>
          <a:prstGeom prst="rect">
            <a:avLst/>
          </a:prstGeom>
          <a:noFill/>
        </p:spPr>
        <p:txBody>
          <a:bodyPr vert="eaVert" wrap="square" rtlCol="0">
            <a:noAutofit/>
          </a:bodyPr>
          <a:p>
            <a:r>
              <a:rPr lang="zh-CN" altLang="en-US" b="1"/>
              <a:t>视</a:t>
            </a:r>
            <a:r>
              <a:rPr lang="en-US" altLang="zh-CN" b="1"/>
              <a:t>  </a:t>
            </a:r>
            <a:r>
              <a:rPr lang="zh-CN" altLang="en-US" b="1"/>
              <a:t>频</a:t>
            </a:r>
            <a:endParaRPr lang="en-US" altLang="zh-CN" b="1"/>
          </a:p>
        </p:txBody>
      </p:sp>
      <p:sp>
        <p:nvSpPr>
          <p:cNvPr id="8" name="文本框 7"/>
          <p:cNvSpPr txBox="1"/>
          <p:nvPr/>
        </p:nvSpPr>
        <p:spPr>
          <a:xfrm>
            <a:off x="5042535" y="2783840"/>
            <a:ext cx="424815" cy="759460"/>
          </a:xfrm>
          <a:prstGeom prst="rect">
            <a:avLst/>
          </a:prstGeom>
          <a:noFill/>
        </p:spPr>
        <p:txBody>
          <a:bodyPr vert="eaVert" wrap="square" rtlCol="0">
            <a:noAutofit/>
          </a:bodyPr>
          <a:p>
            <a:r>
              <a:rPr lang="zh-CN" altLang="en-US" b="1"/>
              <a:t>声</a:t>
            </a:r>
            <a:r>
              <a:rPr lang="en-US" altLang="zh-CN" b="1"/>
              <a:t>  </a:t>
            </a:r>
            <a:r>
              <a:rPr lang="zh-CN" altLang="en-US" b="1"/>
              <a:t>音</a:t>
            </a:r>
            <a:endParaRPr lang="zh-CN" altLang="en-US" b="1"/>
          </a:p>
        </p:txBody>
      </p:sp>
      <p:pic>
        <p:nvPicPr>
          <p:cNvPr id="5" name="图片 4" descr="视频"/>
          <p:cNvPicPr>
            <a:picLocks noChangeAspect="1"/>
          </p:cNvPicPr>
          <p:nvPr/>
        </p:nvPicPr>
        <p:blipFill>
          <a:blip r:embed="rId6"/>
          <a:stretch>
            <a:fillRect/>
          </a:stretch>
        </p:blipFill>
        <p:spPr>
          <a:xfrm>
            <a:off x="955040" y="1909445"/>
            <a:ext cx="3914140" cy="3603625"/>
          </a:xfrm>
          <a:prstGeom prst="rect">
            <a:avLst/>
          </a:prstGeom>
        </p:spPr>
      </p:pic>
      <p:pic>
        <p:nvPicPr>
          <p:cNvPr id="7" name="图片 6" descr="语音爆发"/>
          <p:cNvPicPr>
            <a:picLocks noChangeAspect="1"/>
          </p:cNvPicPr>
          <p:nvPr/>
        </p:nvPicPr>
        <p:blipFill>
          <a:blip r:embed="rId7"/>
          <a:stretch>
            <a:fillRect/>
          </a:stretch>
        </p:blipFill>
        <p:spPr>
          <a:xfrm>
            <a:off x="5982335" y="1772285"/>
            <a:ext cx="4109085" cy="3878580"/>
          </a:xfrm>
          <a:prstGeom prst="rect">
            <a:avLst/>
          </a:prstGeom>
        </p:spPr>
      </p:pic>
      <p:sp>
        <p:nvSpPr>
          <p:cNvPr id="12" name="文本框 11"/>
          <p:cNvSpPr txBox="1"/>
          <p:nvPr/>
        </p:nvSpPr>
        <p:spPr>
          <a:xfrm>
            <a:off x="1983740" y="5650230"/>
            <a:ext cx="5334000" cy="368300"/>
          </a:xfrm>
          <a:prstGeom prst="rect">
            <a:avLst/>
          </a:prstGeom>
          <a:noFill/>
        </p:spPr>
        <p:txBody>
          <a:bodyPr wrap="square" rtlCol="0">
            <a:spAutoFit/>
          </a:bodyPr>
          <a:p>
            <a:r>
              <a:rPr lang="zh-CN" altLang="en-US"/>
              <a:t>视频：</a:t>
            </a:r>
            <a:r>
              <a:rPr lang="en-US" altLang="zh-CN"/>
              <a:t>27</a:t>
            </a:r>
            <a:r>
              <a:rPr lang="zh-CN" altLang="en-US"/>
              <a:t>个维度</a:t>
            </a:r>
            <a:r>
              <a:rPr lang="en-US" altLang="zh-CN"/>
              <a:t>   </a:t>
            </a:r>
            <a:r>
              <a:rPr lang="zh-CN" altLang="en-US"/>
              <a:t>声音：</a:t>
            </a:r>
            <a:r>
              <a:rPr lang="en-US" altLang="zh-CN"/>
              <a:t>24</a:t>
            </a:r>
            <a:r>
              <a:rPr lang="zh-CN" altLang="en-US"/>
              <a:t>个</a:t>
            </a:r>
            <a:r>
              <a:rPr lang="zh-CN" altLang="en-US"/>
              <a:t>维度</a:t>
            </a:r>
            <a:endParaRPr lang="zh-CN" altLang="en-US"/>
          </a:p>
        </p:txBody>
      </p:sp>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MEDIACOVER_FLAG" val="1"/>
  <p:tag name="KSO_WM_UNIT_MEDIACOVER_BTN_STATE" val="1"/>
  <p:tag name="KSO_WM_UNIT_MEDIACOVER_BTNRECT" val="0*0*0*0"/>
</p:tagLst>
</file>

<file path=ppt/tags/tag1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8.xml><?xml version="1.0" encoding="utf-8"?>
<p:tagLst xmlns:p="http://schemas.openxmlformats.org/presentationml/2006/main">
  <p:tag name="COMMONDATA" val="eyJoZGlkIjoiY2NmZTM5ZDllODcyYjY5MWViMWVkOWMxMWM2ZDg1N2QifQ=="/>
  <p:tag name="commondata" val="eyJoZGlkIjoiNzgyZmVhY2RlZWNjMzAyYzIwZjIyYTlmOWExN2I4MDMifQ=="/>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338.55,&quot;left&quot;:423.3,&quot;top&quot;:90.9,&quot;width&quot;:417}"/>
</p:tagLst>
</file>

<file path=ppt/tags/tag67.xml><?xml version="1.0" encoding="utf-8"?>
<p:tagLst xmlns:p="http://schemas.openxmlformats.org/presentationml/2006/main">
  <p:tag name="KSO_WM_DIAGRAM_VIRTUALLY_FRAME" val="{&quot;height&quot;:338.55,&quot;left&quot;:423.3,&quot;top&quot;:90.9,&quot;width&quot;:417}"/>
</p:tagLst>
</file>

<file path=ppt/tags/tag68.xml><?xml version="1.0" encoding="utf-8"?>
<p:tagLst xmlns:p="http://schemas.openxmlformats.org/presentationml/2006/main">
  <p:tag name="KSO_WM_DIAGRAM_VIRTUALLY_FRAME" val="{&quot;height&quot;:338.55,&quot;left&quot;:423.3,&quot;top&quot;:90.9,&quot;width&quot;:417}"/>
</p:tagLst>
</file>

<file path=ppt/tags/tag69.xml><?xml version="1.0" encoding="utf-8"?>
<p:tagLst xmlns:p="http://schemas.openxmlformats.org/presentationml/2006/main">
  <p:tag name="KSO_WM_DIAGRAM_VIRTUALLY_FRAME" val="{&quot;height&quot;:338.55,&quot;left&quot;:423.3,&quot;top&quot;:90.9,&quot;width&quot;:41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38.55,&quot;left&quot;:423.3,&quot;top&quot;:90.9,&quot;width&quot;:417}"/>
</p:tagLst>
</file>

<file path=ppt/tags/tag71.xml><?xml version="1.0" encoding="utf-8"?>
<p:tagLst xmlns:p="http://schemas.openxmlformats.org/presentationml/2006/main">
  <p:tag name="KSO_WM_DIAGRAM_VIRTUALLY_FRAME" val="{&quot;height&quot;:338.55,&quot;left&quot;:423.3,&quot;top&quot;:90.9,&quot;width&quot;:417}"/>
</p:tagLst>
</file>

<file path=ppt/tags/tag72.xml><?xml version="1.0" encoding="utf-8"?>
<p:tagLst xmlns:p="http://schemas.openxmlformats.org/presentationml/2006/main">
  <p:tag name="KSO_WM_BEAUTIFY_FLAG" val=""/>
  <p:tag name="KSO_WM_DIAGRAM_VIRTUALLY_FRAME" val="{&quot;height&quot;:338.55,&quot;left&quot;:423.3,&quot;top&quot;:90.9,&quot;width&quot;:417}"/>
</p:tagLst>
</file>

<file path=ppt/tags/tag73.xml><?xml version="1.0" encoding="utf-8"?>
<p:tagLst xmlns:p="http://schemas.openxmlformats.org/presentationml/2006/main">
  <p:tag name="KSO_WM_BEAUTIFY_FLAG" val=""/>
  <p:tag name="KSO_WM_DIAGRAM_VIRTUALLY_FRAME" val="{&quot;height&quot;:338.55,&quot;left&quot;:423.3,&quot;top&quot;:90.9,&quot;width&quot;:417}"/>
</p:tagLst>
</file>

<file path=ppt/tags/tag74.xml><?xml version="1.0" encoding="utf-8"?>
<p:tagLst xmlns:p="http://schemas.openxmlformats.org/presentationml/2006/main">
  <p:tag name="KSO_WM_BEAUTIFY_FLAG" val=""/>
  <p:tag name="KSO_WM_DIAGRAM_VIRTUALLY_FRAME" val="{&quot;height&quot;:338.55,&quot;left&quot;:423.3,&quot;top&quot;:90.9,&quot;width&quot;:417}"/>
</p:tagLst>
</file>

<file path=ppt/tags/tag75.xml><?xml version="1.0" encoding="utf-8"?>
<p:tagLst xmlns:p="http://schemas.openxmlformats.org/presentationml/2006/main">
  <p:tag name="KSO_WM_BEAUTIFY_FLAG" val=""/>
  <p:tag name="KSO_WM_DIAGRAM_VIRTUALLY_FRAME" val="{&quot;height&quot;:338.55,&quot;left&quot;:423.3,&quot;top&quot;:90.9,&quot;width&quot;:417}"/>
</p:tagLst>
</file>

<file path=ppt/tags/tag76.xml><?xml version="1.0" encoding="utf-8"?>
<p:tagLst xmlns:p="http://schemas.openxmlformats.org/presentationml/2006/main">
  <p:tag name="KSO_WM_DIAGRAM_VIRTUALLY_FRAME" val="{&quot;height&quot;:338.55,&quot;left&quot;:423.3,&quot;top&quot;:90.9,&quot;width&quot;:417}"/>
</p:tagLst>
</file>

<file path=ppt/tags/tag77.xml><?xml version="1.0" encoding="utf-8"?>
<p:tagLst xmlns:p="http://schemas.openxmlformats.org/presentationml/2006/main">
  <p:tag name="KSO_WM_BEAUTIFY_FLAG" val=""/>
  <p:tag name="KSO_WM_DIAGRAM_VIRTUALLY_FRAME" val="{&quot;height&quot;:338.55,&quot;left&quot;:423.3,&quot;top&quot;:90.9,&quot;width&quot;:417}"/>
</p:tagLst>
</file>

<file path=ppt/tags/tag78.xml><?xml version="1.0" encoding="utf-8"?>
<p:tagLst xmlns:p="http://schemas.openxmlformats.org/presentationml/2006/main">
  <p:tag name="KSO_WM_BEAUTIFY_FLAG" val=""/>
  <p:tag name="KSO_WM_DIAGRAM_VIRTUALLY_FRAME" val="{&quot;height&quot;:338.55,&quot;left&quot;:423.3,&quot;top&quot;:90.9,&quot;width&quot;:417}"/>
</p:tagLst>
</file>

<file path=ppt/tags/tag79.xml><?xml version="1.0" encoding="utf-8"?>
<p:tagLst xmlns:p="http://schemas.openxmlformats.org/presentationml/2006/main">
  <p:tag name="KSO_WM_BEAUTIFY_FLAG" val=""/>
  <p:tag name="KSO_WM_DIAGRAM_VIRTUALLY_FRAME" val="{&quot;height&quot;:338.55,&quot;left&quot;:423.3,&quot;top&quot;:90.9,&quot;width&quot;:417}"/>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 name="KSO_WM_DIAGRAM_VIRTUALLY_FRAME" val="{&quot;height&quot;:338.55,&quot;left&quot;:423.3,&quot;top&quot;:90.9,&quot;width&quot;:417}"/>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3481</Words>
  <Application>WPS 演示</Application>
  <PresentationFormat>宽屏</PresentationFormat>
  <Paragraphs>172</Paragraphs>
  <Slides>23</Slides>
  <Notes>21</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宋体</vt:lpstr>
      <vt:lpstr>Wingdings</vt:lpstr>
      <vt:lpstr>微软雅黑</vt:lpstr>
      <vt:lpstr>Wingdings</vt:lpstr>
      <vt:lpstr>黑体</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不用去猜</cp:lastModifiedBy>
  <cp:revision>187</cp:revision>
  <dcterms:created xsi:type="dcterms:W3CDTF">2019-06-19T02:08:00Z</dcterms:created>
  <dcterms:modified xsi:type="dcterms:W3CDTF">2024-07-10T13:55:17Z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CC60F75193EA481B8DF1D68C4A2994D2_13</vt:lpwstr>
  </property>
</Properties>
</file>